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8" r:id="rId2"/>
    <p:sldId id="257" r:id="rId3"/>
    <p:sldId id="258" r:id="rId4"/>
    <p:sldId id="309" r:id="rId5"/>
    <p:sldId id="259" r:id="rId6"/>
    <p:sldId id="260" r:id="rId7"/>
    <p:sldId id="261" r:id="rId8"/>
    <p:sldId id="262" r:id="rId9"/>
    <p:sldId id="301" r:id="rId10"/>
    <p:sldId id="304" r:id="rId11"/>
    <p:sldId id="305" r:id="rId12"/>
    <p:sldId id="306" r:id="rId13"/>
    <p:sldId id="302" r:id="rId14"/>
    <p:sldId id="303" r:id="rId15"/>
    <p:sldId id="279" r:id="rId16"/>
    <p:sldId id="282" r:id="rId17"/>
    <p:sldId id="300" r:id="rId18"/>
    <p:sldId id="281" r:id="rId19"/>
    <p:sldId id="278" r:id="rId20"/>
    <p:sldId id="307" r:id="rId21"/>
    <p:sldId id="284" r:id="rId22"/>
    <p:sldId id="277" r:id="rId23"/>
    <p:sldId id="298" r:id="rId24"/>
    <p:sldId id="283" r:id="rId25"/>
    <p:sldId id="292" r:id="rId26"/>
    <p:sldId id="293" r:id="rId27"/>
    <p:sldId id="285" r:id="rId28"/>
    <p:sldId id="299" r:id="rId29"/>
    <p:sldId id="286" r:id="rId30"/>
    <p:sldId id="287" r:id="rId31"/>
    <p:sldId id="288" r:id="rId32"/>
    <p:sldId id="289" r:id="rId33"/>
    <p:sldId id="290" r:id="rId34"/>
    <p:sldId id="291" r:id="rId35"/>
    <p:sldId id="297" r:id="rId36"/>
    <p:sldId id="294" r:id="rId37"/>
    <p:sldId id="295" r:id="rId38"/>
    <p:sldId id="296" r:id="rId39"/>
    <p:sldId id="280" r:id="rId40"/>
    <p:sldId id="271" r:id="rId41"/>
    <p:sldId id="272" r:id="rId42"/>
    <p:sldId id="273" r:id="rId43"/>
    <p:sldId id="274" r:id="rId4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19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193801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09938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187811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06613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217476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265303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765652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1938884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3622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335526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118C75A-C05E-492A-AA85-6FEE70520432}"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202050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8C75A-C05E-492A-AA85-6FEE70520432}" type="datetimeFigureOut">
              <a:rPr lang="zh-TW" altLang="en-US" smtClean="0"/>
              <a:t>2019/3/4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53F71C-23A5-4478-B41B-214983B22449}" type="slidenum">
              <a:rPr lang="zh-TW" altLang="en-US" smtClean="0"/>
              <a:t>‹#›</a:t>
            </a:fld>
            <a:endParaRPr lang="zh-TW" altLang="en-US"/>
          </a:p>
        </p:txBody>
      </p:sp>
    </p:spTree>
    <p:extLst>
      <p:ext uri="{BB962C8B-B14F-4D97-AF65-F5344CB8AC3E}">
        <p14:creationId xmlns:p14="http://schemas.microsoft.com/office/powerpoint/2010/main" val="294442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zh.wikipedia.org/wiki/%E5%B0%81%E5%8C%85"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95851" y="319149"/>
            <a:ext cx="10196149" cy="584775"/>
          </a:xfrm>
          <a:prstGeom prst="rect">
            <a:avLst/>
          </a:prstGeom>
          <a:solidFill>
            <a:schemeClr val="accent5">
              <a:lumMod val="60000"/>
              <a:lumOff val="40000"/>
            </a:schemeClr>
          </a:solidFill>
        </p:spPr>
        <p:txBody>
          <a:bodyPr wrap="square">
            <a:spAutoFit/>
          </a:bodyPr>
          <a:lstStyle/>
          <a:p>
            <a:r>
              <a:rPr lang="zh-TW" altLang="en-US" sz="3200" b="1" dirty="0">
                <a:solidFill>
                  <a:schemeClr val="bg1"/>
                </a:solidFill>
              </a:rPr>
              <a:t>新型態資安實務課程計畫</a:t>
            </a:r>
          </a:p>
        </p:txBody>
      </p:sp>
      <p:sp>
        <p:nvSpPr>
          <p:cNvPr id="6" name="矩形 5"/>
          <p:cNvSpPr/>
          <p:nvPr/>
        </p:nvSpPr>
        <p:spPr>
          <a:xfrm>
            <a:off x="0" y="323333"/>
            <a:ext cx="1415772" cy="584775"/>
          </a:xfrm>
          <a:prstGeom prst="rect">
            <a:avLst/>
          </a:prstGeom>
          <a:solidFill>
            <a:srgbClr val="92D050"/>
          </a:solidFill>
        </p:spPr>
        <p:txBody>
          <a:bodyPr wrap="none">
            <a:spAutoFit/>
          </a:bodyPr>
          <a:lstStyle/>
          <a:p>
            <a:r>
              <a:rPr lang="zh-TW" altLang="en-US" sz="3200" b="1" dirty="0" smtClean="0">
                <a:effectLst>
                  <a:outerShdw blurRad="38100" dist="38100" dir="2700000" algn="tl">
                    <a:srgbClr val="000000">
                      <a:alpha val="43137"/>
                    </a:srgbClr>
                  </a:outerShdw>
                </a:effectLst>
              </a:rPr>
              <a:t>教育部</a:t>
            </a:r>
            <a:endParaRPr lang="zh-TW" altLang="en-US" sz="3200" b="1" dirty="0">
              <a:effectLst>
                <a:outerShdw blurRad="38100" dist="38100" dir="2700000" algn="tl">
                  <a:srgbClr val="000000">
                    <a:alpha val="43137"/>
                  </a:srgbClr>
                </a:outerShdw>
              </a:effectLst>
            </a:endParaRPr>
          </a:p>
        </p:txBody>
      </p:sp>
      <p:sp>
        <p:nvSpPr>
          <p:cNvPr id="9" name="標題 8"/>
          <p:cNvSpPr>
            <a:spLocks noGrp="1"/>
          </p:cNvSpPr>
          <p:nvPr>
            <p:ph type="ctrTitle"/>
          </p:nvPr>
        </p:nvSpPr>
        <p:spPr>
          <a:xfrm>
            <a:off x="914400" y="2647335"/>
            <a:ext cx="10363200" cy="862628"/>
          </a:xfrm>
        </p:spPr>
        <p:txBody>
          <a:bodyPr>
            <a:normAutofit fontScale="90000"/>
          </a:bodyPr>
          <a:lstStyle/>
          <a:p>
            <a:r>
              <a:rPr lang="zh-TW" altLang="en-US" b="1" dirty="0">
                <a:latin typeface="Adobe 繁黑體 Std B" pitchFamily="34" charset="-120"/>
                <a:ea typeface="Adobe 繁黑體 Std B" pitchFamily="34" charset="-120"/>
              </a:rPr>
              <a:t>網路</a:t>
            </a:r>
            <a:r>
              <a:rPr lang="zh-TW" altLang="en-US" b="1" dirty="0" smtClean="0">
                <a:latin typeface="Adobe 繁黑體 Std B" pitchFamily="34" charset="-120"/>
                <a:ea typeface="Adobe 繁黑體 Std B" pitchFamily="34" charset="-120"/>
              </a:rPr>
              <a:t>安全 </a:t>
            </a:r>
            <a:r>
              <a:rPr lang="zh-TW" altLang="en-US" sz="1800" b="1" dirty="0" smtClean="0">
                <a:latin typeface="Adobe 繁黑體 Std B" pitchFamily="34" charset="-120"/>
                <a:ea typeface="Adobe 繁黑體 Std B" pitchFamily="34" charset="-120"/>
              </a:rPr>
              <a:t>之 </a:t>
            </a:r>
            <a:r>
              <a:rPr lang="zh-TW" altLang="en-US" sz="3100" b="1" dirty="0" smtClean="0">
                <a:latin typeface="Adobe 繁黑體 Std B" pitchFamily="34" charset="-120"/>
                <a:ea typeface="Adobe 繁黑體 Std B" pitchFamily="34" charset="-120"/>
              </a:rPr>
              <a:t>網路鑑識</a:t>
            </a:r>
            <a:endParaRPr lang="zh-TW" altLang="en-US" sz="3100" b="1" dirty="0">
              <a:latin typeface="Adobe 繁黑體 Std B" pitchFamily="34" charset="-120"/>
              <a:ea typeface="Adobe 繁黑體 Std B" pitchFamily="34" charset="-120"/>
            </a:endParaRPr>
          </a:p>
        </p:txBody>
      </p:sp>
      <p:sp>
        <p:nvSpPr>
          <p:cNvPr id="10" name="副標題 9"/>
          <p:cNvSpPr>
            <a:spLocks noGrp="1"/>
          </p:cNvSpPr>
          <p:nvPr>
            <p:ph type="subTitle" idx="1"/>
          </p:nvPr>
        </p:nvSpPr>
        <p:spPr>
          <a:xfrm>
            <a:off x="1524000" y="4107426"/>
            <a:ext cx="9144000" cy="1150374"/>
          </a:xfrm>
        </p:spPr>
        <p:txBody>
          <a:bodyPr/>
          <a:lstStyle/>
          <a:p>
            <a:pPr algn="l"/>
            <a:r>
              <a:rPr lang="zh-TW" altLang="en-US" b="1" dirty="0" smtClean="0"/>
              <a:t>授課教師</a:t>
            </a:r>
            <a:r>
              <a:rPr lang="en-US" altLang="zh-TW" b="1" dirty="0" smtClean="0"/>
              <a:t>:</a:t>
            </a:r>
            <a:endParaRPr lang="zh-TW" altLang="en-US" b="1" dirty="0"/>
          </a:p>
        </p:txBody>
      </p:sp>
      <p:sp>
        <p:nvSpPr>
          <p:cNvPr id="11" name="矩形 10"/>
          <p:cNvSpPr/>
          <p:nvPr/>
        </p:nvSpPr>
        <p:spPr>
          <a:xfrm>
            <a:off x="0" y="6070042"/>
            <a:ext cx="12192000" cy="523220"/>
          </a:xfrm>
          <a:prstGeom prst="rect">
            <a:avLst/>
          </a:prstGeom>
          <a:solidFill>
            <a:schemeClr val="accent6">
              <a:lumMod val="40000"/>
              <a:lumOff val="60000"/>
            </a:schemeClr>
          </a:solidFill>
        </p:spPr>
        <p:txBody>
          <a:bodyPr wrap="square">
            <a:spAutoFit/>
          </a:bodyPr>
          <a:lstStyle/>
          <a:p>
            <a:r>
              <a:rPr lang="zh-TW" altLang="en-US" sz="2800" dirty="0">
                <a:latin typeface="華康康楷體W5(P)" panose="03000500000000000000" pitchFamily="66" charset="-120"/>
                <a:ea typeface="華康康楷體W5(P)" panose="03000500000000000000" pitchFamily="66" charset="-120"/>
              </a:rPr>
              <a:t>資訊安全基礎實務</a:t>
            </a:r>
            <a:r>
              <a:rPr lang="zh-TW" altLang="en-US" sz="2800" dirty="0" smtClean="0">
                <a:latin typeface="華康康楷體W5(P)" panose="03000500000000000000" pitchFamily="66" charset="-120"/>
                <a:ea typeface="華康康楷體W5(P)" panose="03000500000000000000" pitchFamily="66" charset="-120"/>
              </a:rPr>
              <a:t>課程    </a:t>
            </a:r>
            <a:r>
              <a:rPr lang="en-US" altLang="zh-TW" sz="2400" dirty="0" smtClean="0">
                <a:latin typeface="Adobe Gothic Std B" pitchFamily="34" charset="-128"/>
                <a:ea typeface="Adobe Gothic Std B" pitchFamily="34" charset="-128"/>
              </a:rPr>
              <a:t>A </a:t>
            </a:r>
            <a:r>
              <a:rPr lang="en-US" altLang="zh-TW" sz="2400" dirty="0">
                <a:latin typeface="Adobe Gothic Std B" pitchFamily="34" charset="-128"/>
                <a:ea typeface="Adobe Gothic Std B" pitchFamily="34" charset="-128"/>
              </a:rPr>
              <a:t>practical introduction to security</a:t>
            </a:r>
            <a:endParaRPr lang="zh-TW" altLang="en-US" sz="2400" dirty="0">
              <a:latin typeface="Adobe Gothic Std B" pitchFamily="34" charset="-128"/>
              <a:ea typeface="華康康楷體W5(P)" panose="03000500000000000000" pitchFamily="66" charset="-120"/>
            </a:endParaRPr>
          </a:p>
        </p:txBody>
      </p:sp>
    </p:spTree>
    <p:extLst>
      <p:ext uri="{BB962C8B-B14F-4D97-AF65-F5344CB8AC3E}">
        <p14:creationId xmlns:p14="http://schemas.microsoft.com/office/powerpoint/2010/main" val="2368534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263964" y="784225"/>
            <a:ext cx="9551943" cy="5904441"/>
          </a:xfrm>
          <a:prstGeom prst="rect">
            <a:avLst/>
          </a:prstGeom>
        </p:spPr>
      </p:pic>
      <p:sp>
        <p:nvSpPr>
          <p:cNvPr id="7" name="矩形 6"/>
          <p:cNvSpPr/>
          <p:nvPr/>
        </p:nvSpPr>
        <p:spPr>
          <a:xfrm>
            <a:off x="2498794" y="1185359"/>
            <a:ext cx="822661" cy="369332"/>
          </a:xfrm>
          <a:prstGeom prst="rect">
            <a:avLst/>
          </a:prstGeom>
          <a:solidFill>
            <a:schemeClr val="tx1"/>
          </a:solidFill>
        </p:spPr>
        <p:txBody>
          <a:bodyPr wrap="none">
            <a:spAutoFit/>
          </a:bodyPr>
          <a:lstStyle/>
          <a:p>
            <a:r>
              <a:rPr lang="zh-TW" altLang="en-US" dirty="0" smtClean="0">
                <a:solidFill>
                  <a:srgbClr val="FFFF00"/>
                </a:solidFill>
              </a:rPr>
              <a:t>來源</a:t>
            </a:r>
            <a:r>
              <a:rPr lang="en-US" altLang="zh-TW" dirty="0" smtClean="0">
                <a:solidFill>
                  <a:srgbClr val="FFFF00"/>
                </a:solidFill>
              </a:rPr>
              <a:t>IP</a:t>
            </a:r>
            <a:endParaRPr lang="en-US" altLang="zh-TW" dirty="0">
              <a:solidFill>
                <a:srgbClr val="FFFF00"/>
              </a:solidFill>
            </a:endParaRPr>
          </a:p>
        </p:txBody>
      </p:sp>
      <p:sp>
        <p:nvSpPr>
          <p:cNvPr id="8" name="矩形 7"/>
          <p:cNvSpPr/>
          <p:nvPr/>
        </p:nvSpPr>
        <p:spPr>
          <a:xfrm>
            <a:off x="3794194" y="1183784"/>
            <a:ext cx="822661" cy="369332"/>
          </a:xfrm>
          <a:prstGeom prst="rect">
            <a:avLst/>
          </a:prstGeom>
          <a:solidFill>
            <a:schemeClr val="tx1"/>
          </a:solidFill>
        </p:spPr>
        <p:txBody>
          <a:bodyPr wrap="none">
            <a:spAutoFit/>
          </a:bodyPr>
          <a:lstStyle/>
          <a:p>
            <a:r>
              <a:rPr lang="zh-TW" altLang="en-US" dirty="0">
                <a:solidFill>
                  <a:srgbClr val="FFFF00"/>
                </a:solidFill>
              </a:rPr>
              <a:t>目</a:t>
            </a:r>
            <a:r>
              <a:rPr lang="zh-TW" altLang="en-US" dirty="0" smtClean="0">
                <a:solidFill>
                  <a:srgbClr val="FFFF00"/>
                </a:solidFill>
              </a:rPr>
              <a:t>的</a:t>
            </a:r>
            <a:r>
              <a:rPr lang="en-US" altLang="zh-TW" dirty="0" smtClean="0">
                <a:solidFill>
                  <a:srgbClr val="FFFF00"/>
                </a:solidFill>
              </a:rPr>
              <a:t>IP</a:t>
            </a:r>
            <a:endParaRPr lang="en-US" altLang="zh-TW" dirty="0">
              <a:solidFill>
                <a:srgbClr val="FFFF00"/>
              </a:solidFill>
            </a:endParaRPr>
          </a:p>
        </p:txBody>
      </p:sp>
      <p:sp>
        <p:nvSpPr>
          <p:cNvPr id="9" name="矩形 8"/>
          <p:cNvSpPr/>
          <p:nvPr/>
        </p:nvSpPr>
        <p:spPr>
          <a:xfrm>
            <a:off x="4844061" y="1180634"/>
            <a:ext cx="646331" cy="369332"/>
          </a:xfrm>
          <a:prstGeom prst="rect">
            <a:avLst/>
          </a:prstGeom>
          <a:solidFill>
            <a:schemeClr val="tx1"/>
          </a:solidFill>
        </p:spPr>
        <p:txBody>
          <a:bodyPr wrap="none">
            <a:spAutoFit/>
          </a:bodyPr>
          <a:lstStyle/>
          <a:p>
            <a:r>
              <a:rPr lang="zh-TW" altLang="en-US" dirty="0" smtClean="0">
                <a:solidFill>
                  <a:srgbClr val="FFFF00"/>
                </a:solidFill>
              </a:rPr>
              <a:t>協定</a:t>
            </a:r>
            <a:endParaRPr lang="en-US" altLang="zh-TW" dirty="0">
              <a:solidFill>
                <a:srgbClr val="FFFF00"/>
              </a:solidFill>
            </a:endParaRPr>
          </a:p>
        </p:txBody>
      </p:sp>
      <p:sp>
        <p:nvSpPr>
          <p:cNvPr id="10" name="矩形 9"/>
          <p:cNvSpPr/>
          <p:nvPr/>
        </p:nvSpPr>
        <p:spPr>
          <a:xfrm>
            <a:off x="5490392" y="414893"/>
            <a:ext cx="646331" cy="369332"/>
          </a:xfrm>
          <a:prstGeom prst="rect">
            <a:avLst/>
          </a:prstGeom>
          <a:solidFill>
            <a:schemeClr val="tx1"/>
          </a:solidFill>
        </p:spPr>
        <p:txBody>
          <a:bodyPr wrap="none">
            <a:spAutoFit/>
          </a:bodyPr>
          <a:lstStyle/>
          <a:p>
            <a:r>
              <a:rPr lang="zh-TW" altLang="en-US" dirty="0" smtClean="0">
                <a:solidFill>
                  <a:srgbClr val="FFFF00"/>
                </a:solidFill>
              </a:rPr>
              <a:t>長度</a:t>
            </a:r>
            <a:endParaRPr lang="en-US" altLang="zh-TW" dirty="0">
              <a:solidFill>
                <a:srgbClr val="FFFF00"/>
              </a:solidFill>
            </a:endParaRPr>
          </a:p>
        </p:txBody>
      </p:sp>
      <p:cxnSp>
        <p:nvCxnSpPr>
          <p:cNvPr id="12" name="直線單箭頭接點 11"/>
          <p:cNvCxnSpPr/>
          <p:nvPr/>
        </p:nvCxnSpPr>
        <p:spPr>
          <a:xfrm flipH="1">
            <a:off x="5782733" y="797764"/>
            <a:ext cx="25400" cy="752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421726" y="414893"/>
            <a:ext cx="646331" cy="369332"/>
          </a:xfrm>
          <a:prstGeom prst="rect">
            <a:avLst/>
          </a:prstGeom>
          <a:solidFill>
            <a:schemeClr val="tx1"/>
          </a:solidFill>
        </p:spPr>
        <p:txBody>
          <a:bodyPr wrap="none">
            <a:spAutoFit/>
          </a:bodyPr>
          <a:lstStyle/>
          <a:p>
            <a:r>
              <a:rPr lang="zh-TW" altLang="en-US" dirty="0" smtClean="0">
                <a:solidFill>
                  <a:srgbClr val="FFFF00"/>
                </a:solidFill>
              </a:rPr>
              <a:t>訊息</a:t>
            </a:r>
            <a:endParaRPr lang="en-US" altLang="zh-TW" dirty="0">
              <a:solidFill>
                <a:srgbClr val="FFFF00"/>
              </a:solidFill>
            </a:endParaRPr>
          </a:p>
        </p:txBody>
      </p:sp>
      <p:cxnSp>
        <p:nvCxnSpPr>
          <p:cNvPr id="14" name="直線單箭頭接點 13"/>
          <p:cNvCxnSpPr>
            <a:stCxn id="13" idx="2"/>
          </p:cNvCxnSpPr>
          <p:nvPr/>
        </p:nvCxnSpPr>
        <p:spPr>
          <a:xfrm flipH="1">
            <a:off x="6075078" y="784225"/>
            <a:ext cx="669814" cy="772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41303" y="408593"/>
            <a:ext cx="646331" cy="369332"/>
          </a:xfrm>
          <a:prstGeom prst="rect">
            <a:avLst/>
          </a:prstGeom>
          <a:solidFill>
            <a:schemeClr val="tx1"/>
          </a:solidFill>
        </p:spPr>
        <p:txBody>
          <a:bodyPr wrap="none">
            <a:spAutoFit/>
          </a:bodyPr>
          <a:lstStyle/>
          <a:p>
            <a:r>
              <a:rPr lang="zh-TW" altLang="en-US" dirty="0" smtClean="0">
                <a:solidFill>
                  <a:srgbClr val="FFFF00"/>
                </a:solidFill>
              </a:rPr>
              <a:t>編號</a:t>
            </a:r>
            <a:endParaRPr lang="en-US" altLang="zh-TW" dirty="0">
              <a:solidFill>
                <a:srgbClr val="FFFF00"/>
              </a:solidFill>
            </a:endParaRPr>
          </a:p>
        </p:txBody>
      </p:sp>
      <p:cxnSp>
        <p:nvCxnSpPr>
          <p:cNvPr id="17" name="直線單箭頭接點 16"/>
          <p:cNvCxnSpPr>
            <a:stCxn id="16" idx="2"/>
          </p:cNvCxnSpPr>
          <p:nvPr/>
        </p:nvCxnSpPr>
        <p:spPr>
          <a:xfrm>
            <a:off x="764469" y="777925"/>
            <a:ext cx="612342" cy="736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01237" y="298526"/>
            <a:ext cx="646331" cy="369332"/>
          </a:xfrm>
          <a:prstGeom prst="rect">
            <a:avLst/>
          </a:prstGeom>
          <a:solidFill>
            <a:schemeClr val="tx1"/>
          </a:solidFill>
        </p:spPr>
        <p:txBody>
          <a:bodyPr wrap="none">
            <a:spAutoFit/>
          </a:bodyPr>
          <a:lstStyle/>
          <a:p>
            <a:r>
              <a:rPr lang="zh-TW" altLang="en-US" dirty="0" smtClean="0">
                <a:solidFill>
                  <a:srgbClr val="FFFF00"/>
                </a:solidFill>
              </a:rPr>
              <a:t>時間</a:t>
            </a:r>
            <a:endParaRPr lang="en-US" altLang="zh-TW" dirty="0">
              <a:solidFill>
                <a:srgbClr val="FFFF00"/>
              </a:solidFill>
            </a:endParaRPr>
          </a:p>
        </p:txBody>
      </p:sp>
      <p:cxnSp>
        <p:nvCxnSpPr>
          <p:cNvPr id="20" name="直線單箭頭接點 19"/>
          <p:cNvCxnSpPr/>
          <p:nvPr/>
        </p:nvCxnSpPr>
        <p:spPr>
          <a:xfrm>
            <a:off x="1936072" y="646225"/>
            <a:ext cx="54082" cy="910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94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745910" y="1655696"/>
            <a:ext cx="4450988" cy="4926336"/>
          </a:xfrm>
          <a:prstGeom prst="rect">
            <a:avLst/>
          </a:prstGeom>
        </p:spPr>
      </p:pic>
      <p:sp>
        <p:nvSpPr>
          <p:cNvPr id="7" name="標題 1"/>
          <p:cNvSpPr txBox="1">
            <a:spLocks/>
          </p:cNvSpPr>
          <p:nvPr/>
        </p:nvSpPr>
        <p:spPr>
          <a:xfrm>
            <a:off x="65903" y="533168"/>
            <a:ext cx="12192000" cy="1027070"/>
          </a:xfrm>
          <a:prstGeom prst="rect">
            <a:avLst/>
          </a:prstGeom>
          <a:solidFill>
            <a:schemeClr val="accent6">
              <a:lumMod val="50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smtClean="0">
                <a:solidFill>
                  <a:schemeClr val="bg1"/>
                </a:solidFill>
                <a:effectLst>
                  <a:outerShdw blurRad="38100" dist="38100" dir="2700000" algn="tl">
                    <a:srgbClr val="000000">
                      <a:alpha val="43137"/>
                    </a:srgbClr>
                  </a:outerShdw>
                </a:effectLst>
              </a:rPr>
              <a:t>Wireshark</a:t>
            </a:r>
            <a:r>
              <a:rPr lang="zh-TW" altLang="en-US" b="1" dirty="0" smtClean="0">
                <a:solidFill>
                  <a:schemeClr val="bg1"/>
                </a:solidFill>
                <a:effectLst>
                  <a:outerShdw blurRad="38100" dist="38100" dir="2700000" algn="tl">
                    <a:srgbClr val="000000">
                      <a:alpha val="43137"/>
                    </a:srgbClr>
                  </a:outerShdw>
                </a:effectLst>
              </a:rPr>
              <a:t>  善用</a:t>
            </a:r>
            <a:r>
              <a:rPr lang="en-US" altLang="zh-TW" b="1" dirty="0" smtClean="0">
                <a:solidFill>
                  <a:schemeClr val="bg1"/>
                </a:solidFill>
                <a:effectLst>
                  <a:outerShdw blurRad="38100" dist="38100" dir="2700000" algn="tl">
                    <a:srgbClr val="000000">
                      <a:alpha val="43137"/>
                    </a:srgbClr>
                  </a:outerShdw>
                </a:effectLst>
              </a:rPr>
              <a:t>filter</a:t>
            </a:r>
            <a:r>
              <a:rPr lang="zh-TW" altLang="en-US" b="1" dirty="0" smtClean="0">
                <a:solidFill>
                  <a:schemeClr val="bg1"/>
                </a:solidFill>
                <a:effectLst>
                  <a:outerShdw blurRad="38100" dist="38100" dir="2700000" algn="tl">
                    <a:srgbClr val="000000">
                      <a:alpha val="43137"/>
                    </a:srgbClr>
                  </a:outerShdw>
                </a:effectLst>
              </a:rPr>
              <a:t>找出需要分析的封包</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800" b="1" dirty="0" smtClean="0">
                <a:solidFill>
                  <a:schemeClr val="bg1"/>
                </a:solidFill>
                <a:effectLst>
                  <a:outerShdw blurRad="38100" dist="38100" dir="2700000" algn="tl">
                    <a:srgbClr val="000000">
                      <a:alpha val="43137"/>
                    </a:srgbClr>
                  </a:outerShdw>
                </a:effectLst>
              </a:rPr>
              <a:t>https://www.wireshark.org/</a:t>
            </a:r>
            <a:endParaRPr lang="zh-TW" altLang="en-US" sz="2800" b="1" dirty="0">
              <a:solidFill>
                <a:schemeClr val="bg1"/>
              </a:solidFill>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3"/>
          <a:stretch>
            <a:fillRect/>
          </a:stretch>
        </p:blipFill>
        <p:spPr>
          <a:xfrm>
            <a:off x="5755927" y="1655696"/>
            <a:ext cx="4034594" cy="4926336"/>
          </a:xfrm>
          <a:prstGeom prst="rect">
            <a:avLst/>
          </a:prstGeom>
        </p:spPr>
      </p:pic>
    </p:spTree>
    <p:extLst>
      <p:ext uri="{BB962C8B-B14F-4D97-AF65-F5344CB8AC3E}">
        <p14:creationId xmlns:p14="http://schemas.microsoft.com/office/powerpoint/2010/main" val="3492509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016994"/>
            <a:ext cx="12180975" cy="323165"/>
          </a:xfrm>
          <a:prstGeom prst="rect">
            <a:avLst/>
          </a:prstGeom>
          <a:solidFill>
            <a:srgbClr val="FFFF00"/>
          </a:solidFill>
        </p:spPr>
        <p:txBody>
          <a:bodyPr wrap="square">
            <a:spAutoFit/>
          </a:bodyPr>
          <a:lstStyle/>
          <a:p>
            <a:r>
              <a:rPr lang="en-US" altLang="zh-TW" sz="1500" dirty="0"/>
              <a:t>http://opencourse.ncyu.edu.tw/ncyu/file.php/15/week11/%E5%B0%81%E5%8C%85%E6%93%B7%E5%8F%96%E8%88%87%E5%88%86%E6%9E%90.pdf</a:t>
            </a:r>
            <a:endParaRPr lang="zh-TW" altLang="en-US" sz="1500" dirty="0"/>
          </a:p>
        </p:txBody>
      </p:sp>
      <p:sp>
        <p:nvSpPr>
          <p:cNvPr id="8" name="文字方塊 7"/>
          <p:cNvSpPr txBox="1"/>
          <p:nvPr/>
        </p:nvSpPr>
        <p:spPr>
          <a:xfrm>
            <a:off x="0" y="185997"/>
            <a:ext cx="7665753" cy="830997"/>
          </a:xfrm>
          <a:prstGeom prst="rect">
            <a:avLst/>
          </a:prstGeom>
          <a:noFill/>
        </p:spPr>
        <p:txBody>
          <a:bodyPr wrap="none" rtlCol="0">
            <a:spAutoFit/>
          </a:bodyPr>
          <a:lstStyle/>
          <a:p>
            <a:pPr lvl="0" algn="ctr">
              <a:defRPr/>
            </a:pPr>
            <a:r>
              <a:rPr lang="en-US" altLang="zh-TW" sz="4800" dirty="0" smtClean="0"/>
              <a:t>Wireshark</a:t>
            </a:r>
            <a:r>
              <a:rPr lang="zh-TW" altLang="en-US" sz="4800" dirty="0"/>
              <a:t>常用封包過濾條件</a:t>
            </a:r>
            <a:endParaRPr lang="en-US" altLang="zh-TW" sz="4800" dirty="0"/>
          </a:p>
        </p:txBody>
      </p:sp>
      <p:graphicFrame>
        <p:nvGraphicFramePr>
          <p:cNvPr id="2" name="表格 1"/>
          <p:cNvGraphicFramePr>
            <a:graphicFrameLocks noGrp="1"/>
          </p:cNvGraphicFramePr>
          <p:nvPr>
            <p:extLst/>
          </p:nvPr>
        </p:nvGraphicFramePr>
        <p:xfrm>
          <a:off x="1442434" y="1340159"/>
          <a:ext cx="5779633" cy="5402952"/>
        </p:xfrm>
        <a:graphic>
          <a:graphicData uri="http://schemas.openxmlformats.org/drawingml/2006/table">
            <a:tbl>
              <a:tblPr firstRow="1" bandRow="1">
                <a:tableStyleId>{5C22544A-7EE6-4342-B048-85BDC9FD1C3A}</a:tableStyleId>
              </a:tblPr>
              <a:tblGrid>
                <a:gridCol w="911799"/>
                <a:gridCol w="888500"/>
                <a:gridCol w="1286934"/>
                <a:gridCol w="2692400"/>
              </a:tblGrid>
              <a:tr h="319436">
                <a:tc gridSpan="2">
                  <a:txBody>
                    <a:bodyPr/>
                    <a:lstStyle/>
                    <a:p>
                      <a:r>
                        <a:rPr lang="zh-TW" altLang="en-US" sz="1500" dirty="0" smtClean="0"/>
                        <a:t>類型</a:t>
                      </a:r>
                      <a:endParaRPr lang="zh-TW" altLang="en-US" sz="1500" dirty="0"/>
                    </a:p>
                  </a:txBody>
                  <a:tcPr/>
                </a:tc>
                <a:tc hMerge="1">
                  <a:txBody>
                    <a:bodyPr/>
                    <a:lstStyle/>
                    <a:p>
                      <a:endParaRPr lang="zh-TW" altLang="en-US" dirty="0"/>
                    </a:p>
                  </a:txBody>
                  <a:tcPr/>
                </a:tc>
                <a:tc>
                  <a:txBody>
                    <a:bodyPr/>
                    <a:lstStyle/>
                    <a:p>
                      <a:r>
                        <a:rPr lang="zh-TW" altLang="en-US" sz="1500" dirty="0" smtClean="0"/>
                        <a:t>作用說明</a:t>
                      </a:r>
                      <a:endParaRPr lang="zh-TW" altLang="en-US" sz="1500" dirty="0"/>
                    </a:p>
                  </a:txBody>
                  <a:tcPr/>
                </a:tc>
                <a:tc>
                  <a:txBody>
                    <a:bodyPr/>
                    <a:lstStyle/>
                    <a:p>
                      <a:r>
                        <a:rPr lang="zh-TW" altLang="en-US" sz="1500" dirty="0" smtClean="0"/>
                        <a:t>範例</a:t>
                      </a:r>
                      <a:endParaRPr lang="zh-TW" altLang="en-US" sz="1500" dirty="0"/>
                    </a:p>
                  </a:txBody>
                  <a:tcPr/>
                </a:tc>
              </a:tr>
              <a:tr h="319436">
                <a:tc rowSpan="4">
                  <a:txBody>
                    <a:bodyPr/>
                    <a:lstStyle/>
                    <a:p>
                      <a:pPr algn="ctr"/>
                      <a:r>
                        <a:rPr lang="en-US" altLang="zh-TW" sz="1400" b="1" dirty="0" smtClean="0">
                          <a:effectLst>
                            <a:outerShdw blurRad="38100" dist="38100" dir="2700000" algn="tl">
                              <a:srgbClr val="000000">
                                <a:alpha val="43137"/>
                              </a:srgbClr>
                            </a:outerShdw>
                          </a:effectLst>
                        </a:rPr>
                        <a:t>eth</a:t>
                      </a:r>
                      <a:endParaRPr lang="zh-TW" altLang="en-US" sz="1400" b="1" dirty="0">
                        <a:effectLst>
                          <a:outerShdw blurRad="38100" dist="38100" dir="2700000" algn="tl">
                            <a:srgbClr val="000000">
                              <a:alpha val="43137"/>
                            </a:srgbClr>
                          </a:outerShdw>
                        </a:effectLst>
                      </a:endParaRPr>
                    </a:p>
                  </a:txBody>
                  <a:tcPr anchor="ctr"/>
                </a:tc>
                <a:tc>
                  <a:txBody>
                    <a:bodyPr/>
                    <a:lstStyle/>
                    <a:p>
                      <a:r>
                        <a:rPr lang="en-US" altLang="zh-TW" sz="1400" b="1" dirty="0" err="1" smtClean="0">
                          <a:effectLst>
                            <a:outerShdw blurRad="38100" dist="38100" dir="2700000" algn="tl">
                              <a:srgbClr val="000000">
                                <a:alpha val="43137"/>
                              </a:srgbClr>
                            </a:outerShdw>
                          </a:effectLst>
                        </a:rPr>
                        <a:t>dst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目的 </a:t>
                      </a:r>
                      <a:r>
                        <a:rPr lang="en-US" altLang="zh-TW" sz="1400" b="1" dirty="0" smtClean="0">
                          <a:effectLst>
                            <a:outerShdw blurRad="38100" dist="38100" dir="2700000" algn="tl">
                              <a:srgbClr val="000000">
                                <a:alpha val="43137"/>
                              </a:srgbClr>
                            </a:outerShdw>
                          </a:effectLst>
                        </a:rPr>
                        <a:t>MAC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eth.dst</a:t>
                      </a:r>
                      <a:r>
                        <a:rPr lang="en-US" altLang="zh-TW" sz="1400" b="1" dirty="0" smtClean="0">
                          <a:effectLst>
                            <a:outerShdw blurRad="38100" dist="38100" dir="2700000" algn="tl">
                              <a:srgbClr val="000000">
                                <a:alpha val="43137"/>
                              </a:srgbClr>
                            </a:outerShdw>
                          </a:effectLst>
                        </a:rPr>
                        <a:t> == </a:t>
                      </a:r>
                      <a:r>
                        <a:rPr lang="en-US" altLang="zh-TW" sz="1400" b="1" dirty="0" err="1" smtClean="0">
                          <a:effectLst>
                            <a:outerShdw blurRad="38100" dist="38100" dir="2700000" algn="tl">
                              <a:srgbClr val="000000">
                                <a:alpha val="43137"/>
                              </a:srgbClr>
                            </a:outerShdw>
                          </a:effectLst>
                        </a:rPr>
                        <a:t>ff:ff:ff:ff:ff</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src</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來源 </a:t>
                      </a:r>
                      <a:r>
                        <a:rPr lang="en-US" altLang="zh-TW" sz="1400" b="1" dirty="0" smtClean="0">
                          <a:effectLst>
                            <a:outerShdw blurRad="38100" dist="38100" dir="2700000" algn="tl">
                              <a:srgbClr val="000000">
                                <a:alpha val="43137"/>
                              </a:srgbClr>
                            </a:outerShdw>
                          </a:effectLst>
                        </a:rPr>
                        <a:t>MAC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eth.src</a:t>
                      </a:r>
                      <a:r>
                        <a:rPr lang="en-US" altLang="zh-TW" sz="1400" b="1" dirty="0" smtClean="0">
                          <a:effectLst>
                            <a:outerShdw blurRad="38100" dist="38100" dir="2700000" algn="tl">
                              <a:srgbClr val="000000">
                                <a:alpha val="43137"/>
                              </a:srgbClr>
                            </a:outerShdw>
                          </a:effectLst>
                        </a:rPr>
                        <a:t> == 00:e0:18:64:ce:f2 </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addr</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smtClean="0">
                          <a:effectLst>
                            <a:outerShdw blurRad="38100" dist="38100" dir="2700000" algn="tl">
                              <a:srgbClr val="000000">
                                <a:alpha val="43137"/>
                              </a:srgbClr>
                            </a:outerShdw>
                          </a:effectLst>
                        </a:rPr>
                        <a:t>MAC </a:t>
                      </a:r>
                      <a:r>
                        <a:rPr lang="zh-TW" altLang="en-US" sz="1400" b="1" dirty="0" smtClean="0">
                          <a:effectLst>
                            <a:outerShdw blurRad="38100" dist="38100" dir="2700000" algn="tl">
                              <a:srgbClr val="000000">
                                <a:alpha val="43137"/>
                              </a:srgbClr>
                            </a:outerShdw>
                          </a:effectLst>
                        </a:rPr>
                        <a:t>位址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eth.addr</a:t>
                      </a:r>
                      <a:r>
                        <a:rPr lang="en-US" altLang="zh-TW" sz="1400" b="1" dirty="0" smtClean="0">
                          <a:effectLst>
                            <a:outerShdw blurRad="38100" dist="38100" dir="2700000" algn="tl">
                              <a:srgbClr val="000000">
                                <a:alpha val="43137"/>
                              </a:srgbClr>
                            </a:outerShdw>
                          </a:effectLst>
                        </a:rPr>
                        <a:t> == </a:t>
                      </a:r>
                      <a:r>
                        <a:rPr lang="en-US" altLang="zh-TW" sz="1400" b="1" dirty="0" err="1" smtClean="0">
                          <a:effectLst>
                            <a:outerShdw blurRad="38100" dist="38100" dir="2700000" algn="tl">
                              <a:srgbClr val="000000">
                                <a:alpha val="43137"/>
                              </a:srgbClr>
                            </a:outerShdw>
                          </a:effectLst>
                        </a:rPr>
                        <a:t>ff:ff:ff:ff:ff</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r>
              <a:tr h="472591">
                <a:tc vMerge="1">
                  <a:txBody>
                    <a:bodyPr/>
                    <a:lstStyle/>
                    <a:p>
                      <a:endParaRPr lang="zh-TW" altLang="en-US" dirty="0"/>
                    </a:p>
                  </a:txBody>
                  <a:tcPr/>
                </a:tc>
                <a:tc>
                  <a:txBody>
                    <a:bodyPr/>
                    <a:lstStyle/>
                    <a:p>
                      <a:r>
                        <a:rPr lang="en-US" altLang="zh-TW" sz="1400" b="1" dirty="0" smtClean="0">
                          <a:effectLst>
                            <a:outerShdw blurRad="38100" dist="38100" dir="2700000" algn="tl">
                              <a:srgbClr val="000000">
                                <a:alpha val="43137"/>
                              </a:srgbClr>
                            </a:outerShdw>
                          </a:effectLst>
                        </a:rPr>
                        <a:t>type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下一層協定</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eth.type</a:t>
                      </a:r>
                      <a:r>
                        <a:rPr lang="en-US" altLang="zh-TW" sz="1400" b="1" dirty="0" smtClean="0">
                          <a:effectLst>
                            <a:outerShdw blurRad="38100" dist="38100" dir="2700000" algn="tl">
                              <a:srgbClr val="000000">
                                <a:alpha val="43137"/>
                              </a:srgbClr>
                            </a:outerShdw>
                          </a:effectLst>
                        </a:rPr>
                        <a:t> == 0x0800(IP) </a:t>
                      </a:r>
                    </a:p>
                    <a:p>
                      <a:r>
                        <a:rPr lang="en-US" altLang="zh-TW" sz="1400" b="1" dirty="0" err="1" smtClean="0">
                          <a:effectLst>
                            <a:outerShdw blurRad="38100" dist="38100" dir="2700000" algn="tl">
                              <a:srgbClr val="000000">
                                <a:alpha val="43137"/>
                              </a:srgbClr>
                            </a:outerShdw>
                          </a:effectLst>
                        </a:rPr>
                        <a:t>eth.type</a:t>
                      </a:r>
                      <a:r>
                        <a:rPr lang="en-US" altLang="zh-TW" sz="1400" b="1" dirty="0" smtClean="0">
                          <a:effectLst>
                            <a:outerShdw blurRad="38100" dist="38100" dir="2700000" algn="tl">
                              <a:srgbClr val="000000">
                                <a:alpha val="43137"/>
                              </a:srgbClr>
                            </a:outerShdw>
                          </a:effectLst>
                        </a:rPr>
                        <a:t> == 0x0806(ARP) </a:t>
                      </a:r>
                      <a:endParaRPr lang="zh-TW" altLang="en-US" sz="1400" b="1" dirty="0">
                        <a:effectLst>
                          <a:outerShdw blurRad="38100" dist="38100" dir="2700000" algn="tl">
                            <a:srgbClr val="000000">
                              <a:alpha val="43137"/>
                            </a:srgbClr>
                          </a:outerShdw>
                        </a:effectLst>
                      </a:endParaRPr>
                    </a:p>
                  </a:txBody>
                  <a:tcPr/>
                </a:tc>
              </a:tr>
              <a:tr h="319436">
                <a:tc rowSpan="4">
                  <a:txBody>
                    <a:bodyPr/>
                    <a:lstStyle/>
                    <a:p>
                      <a:pPr algn="ctr"/>
                      <a:r>
                        <a:rPr lang="en-US" altLang="zh-TW" sz="1400" b="1" dirty="0" err="1" smtClean="0">
                          <a:effectLst>
                            <a:outerShdw blurRad="38100" dist="38100" dir="2700000" algn="tl">
                              <a:srgbClr val="000000">
                                <a:alpha val="43137"/>
                              </a:srgbClr>
                            </a:outerShdw>
                          </a:effectLst>
                        </a:rPr>
                        <a:t>ip</a:t>
                      </a:r>
                      <a:endParaRPr lang="zh-TW" altLang="en-US" sz="1400" b="1" dirty="0">
                        <a:effectLst>
                          <a:outerShdw blurRad="38100" dist="38100" dir="2700000" algn="tl">
                            <a:srgbClr val="000000">
                              <a:alpha val="43137"/>
                            </a:srgbClr>
                          </a:outerShdw>
                        </a:effectLst>
                      </a:endParaRPr>
                    </a:p>
                  </a:txBody>
                  <a:tcPr anchor="ctr"/>
                </a:tc>
                <a:tc>
                  <a:txBody>
                    <a:bodyPr/>
                    <a:lstStyle/>
                    <a:p>
                      <a:r>
                        <a:rPr lang="en-US" altLang="zh-TW" sz="1400" b="1" dirty="0" err="1" smtClean="0">
                          <a:effectLst>
                            <a:outerShdw blurRad="38100" dist="38100" dir="2700000" algn="tl">
                              <a:srgbClr val="000000">
                                <a:alpha val="43137"/>
                              </a:srgbClr>
                            </a:outerShdw>
                          </a:effectLst>
                        </a:rPr>
                        <a:t>dst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目的 </a:t>
                      </a:r>
                      <a:r>
                        <a:rPr lang="en-US" altLang="zh-TW" sz="1400" b="1" dirty="0" smtClean="0">
                          <a:effectLst>
                            <a:outerShdw blurRad="38100" dist="38100" dir="2700000" algn="tl">
                              <a:srgbClr val="000000">
                                <a:alpha val="43137"/>
                              </a:srgbClr>
                            </a:outerShdw>
                          </a:effectLst>
                        </a:rPr>
                        <a:t>IP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ip.dst</a:t>
                      </a:r>
                      <a:r>
                        <a:rPr lang="en-US" altLang="zh-TW" sz="1400" b="1" dirty="0" smtClean="0">
                          <a:effectLst>
                            <a:outerShdw blurRad="38100" dist="38100" dir="2700000" algn="tl">
                              <a:srgbClr val="000000">
                                <a:alpha val="43137"/>
                              </a:srgbClr>
                            </a:outerShdw>
                          </a:effectLst>
                        </a:rPr>
                        <a:t>==140.134.4.1 </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src</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來源 </a:t>
                      </a:r>
                      <a:r>
                        <a:rPr lang="en-US" altLang="zh-TW" sz="1400" b="1" dirty="0" smtClean="0">
                          <a:effectLst>
                            <a:outerShdw blurRad="38100" dist="38100" dir="2700000" algn="tl">
                              <a:srgbClr val="000000">
                                <a:alpha val="43137"/>
                              </a:srgbClr>
                            </a:outerShdw>
                          </a:effectLst>
                        </a:rPr>
                        <a:t>IP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ip.src</a:t>
                      </a:r>
                      <a:r>
                        <a:rPr lang="en-US" altLang="zh-TW" sz="1400" b="1" dirty="0" smtClean="0">
                          <a:effectLst>
                            <a:outerShdw blurRad="38100" dist="38100" dir="2700000" algn="tl">
                              <a:srgbClr val="000000">
                                <a:alpha val="43137"/>
                              </a:srgbClr>
                            </a:outerShdw>
                          </a:effectLst>
                        </a:rPr>
                        <a:t> == 140.134.30.72</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addr</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smtClean="0">
                          <a:effectLst>
                            <a:outerShdw blurRad="38100" dist="38100" dir="2700000" algn="tl">
                              <a:srgbClr val="000000">
                                <a:alpha val="43137"/>
                              </a:srgbClr>
                            </a:outerShdw>
                          </a:effectLst>
                        </a:rPr>
                        <a:t>IP </a:t>
                      </a:r>
                      <a:r>
                        <a:rPr lang="zh-TW" altLang="en-US" sz="1400" b="1" dirty="0" smtClean="0">
                          <a:effectLst>
                            <a:outerShdw blurRad="38100" dist="38100" dir="2700000" algn="tl">
                              <a:srgbClr val="000000">
                                <a:alpha val="43137"/>
                              </a:srgbClr>
                            </a:outerShdw>
                          </a:effectLst>
                        </a:rPr>
                        <a:t>位址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ip.addr</a:t>
                      </a:r>
                      <a:r>
                        <a:rPr lang="en-US" altLang="zh-TW" sz="1400" b="1" dirty="0" smtClean="0">
                          <a:effectLst>
                            <a:outerShdw blurRad="38100" dist="38100" dir="2700000" algn="tl">
                              <a:srgbClr val="000000">
                                <a:alpha val="43137"/>
                              </a:srgbClr>
                            </a:outerShdw>
                          </a:effectLst>
                        </a:rPr>
                        <a:t> ==140.134.30.72 </a:t>
                      </a:r>
                      <a:endParaRPr lang="zh-TW" altLang="en-US" sz="1400" b="1" dirty="0">
                        <a:effectLst>
                          <a:outerShdw blurRad="38100" dist="38100" dir="2700000" algn="tl">
                            <a:srgbClr val="000000">
                              <a:alpha val="43137"/>
                            </a:srgbClr>
                          </a:outerShdw>
                        </a:effectLst>
                      </a:endParaRPr>
                    </a:p>
                  </a:txBody>
                  <a:tcPr/>
                </a:tc>
              </a:tr>
              <a:tr h="669504">
                <a:tc vMerge="1">
                  <a:txBody>
                    <a:bodyPr/>
                    <a:lstStyle/>
                    <a:p>
                      <a:endParaRPr lang="zh-TW" altLang="en-US" dirty="0"/>
                    </a:p>
                  </a:txBody>
                  <a:tcPr/>
                </a:tc>
                <a:tc>
                  <a:txBody>
                    <a:bodyPr/>
                    <a:lstStyle/>
                    <a:p>
                      <a:r>
                        <a:rPr lang="en-US" altLang="zh-TW" sz="1400" b="1" dirty="0" smtClean="0">
                          <a:effectLst>
                            <a:outerShdw blurRad="38100" dist="38100" dir="2700000" algn="tl">
                              <a:srgbClr val="000000">
                                <a:alpha val="43137"/>
                              </a:srgbClr>
                            </a:outerShdw>
                          </a:effectLst>
                        </a:rPr>
                        <a:t>proto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下一層協定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ip.proto</a:t>
                      </a:r>
                      <a:r>
                        <a:rPr lang="en-US" altLang="zh-TW" sz="1400" b="1" dirty="0" smtClean="0">
                          <a:effectLst>
                            <a:outerShdw blurRad="38100" dist="38100" dir="2700000" algn="tl">
                              <a:srgbClr val="000000">
                                <a:alpha val="43137"/>
                              </a:srgbClr>
                            </a:outerShdw>
                          </a:effectLst>
                        </a:rPr>
                        <a:t> == 0x06(TCP) </a:t>
                      </a:r>
                    </a:p>
                    <a:p>
                      <a:r>
                        <a:rPr lang="en-US" altLang="zh-TW" sz="1400" b="1" dirty="0" err="1" smtClean="0">
                          <a:effectLst>
                            <a:outerShdw blurRad="38100" dist="38100" dir="2700000" algn="tl">
                              <a:srgbClr val="000000">
                                <a:alpha val="43137"/>
                              </a:srgbClr>
                            </a:outerShdw>
                          </a:effectLst>
                        </a:rPr>
                        <a:t>ip.proto</a:t>
                      </a:r>
                      <a:r>
                        <a:rPr lang="en-US" altLang="zh-TW" sz="1400" b="1" dirty="0" smtClean="0">
                          <a:effectLst>
                            <a:outerShdw blurRad="38100" dist="38100" dir="2700000" algn="tl">
                              <a:srgbClr val="000000">
                                <a:alpha val="43137"/>
                              </a:srgbClr>
                            </a:outerShdw>
                          </a:effectLst>
                        </a:rPr>
                        <a:t> == 0x01(ICMP)</a:t>
                      </a:r>
                    </a:p>
                    <a:p>
                      <a:r>
                        <a:rPr lang="en-US" altLang="zh-TW" sz="1400" b="1" dirty="0" err="1" smtClean="0">
                          <a:effectLst>
                            <a:outerShdw blurRad="38100" dist="38100" dir="2700000" algn="tl">
                              <a:srgbClr val="000000">
                                <a:alpha val="43137"/>
                              </a:srgbClr>
                            </a:outerShdw>
                          </a:effectLst>
                        </a:rPr>
                        <a:t>ip.proto</a:t>
                      </a:r>
                      <a:r>
                        <a:rPr lang="en-US" altLang="zh-TW" sz="1400" b="1" dirty="0" smtClean="0">
                          <a:effectLst>
                            <a:outerShdw blurRad="38100" dist="38100" dir="2700000" algn="tl">
                              <a:srgbClr val="000000">
                                <a:alpha val="43137"/>
                              </a:srgbClr>
                            </a:outerShdw>
                          </a:effectLst>
                        </a:rPr>
                        <a:t> == 0x11(UDP)</a:t>
                      </a:r>
                      <a:endParaRPr lang="zh-TW" altLang="en-US" sz="1400" b="1" dirty="0">
                        <a:effectLst>
                          <a:outerShdw blurRad="38100" dist="38100" dir="2700000" algn="tl">
                            <a:srgbClr val="000000">
                              <a:alpha val="43137"/>
                            </a:srgbClr>
                          </a:outerShdw>
                        </a:effectLst>
                      </a:endParaRPr>
                    </a:p>
                  </a:txBody>
                  <a:tcPr/>
                </a:tc>
              </a:tr>
              <a:tr h="319436">
                <a:tc rowSpan="3">
                  <a:txBody>
                    <a:bodyPr/>
                    <a:lstStyle/>
                    <a:p>
                      <a:pPr algn="ctr"/>
                      <a:r>
                        <a:rPr lang="en-US" altLang="zh-TW" sz="1400" b="1" dirty="0" err="1" smtClean="0">
                          <a:effectLst>
                            <a:outerShdw blurRad="38100" dist="38100" dir="2700000" algn="tl">
                              <a:srgbClr val="000000">
                                <a:alpha val="43137"/>
                              </a:srgbClr>
                            </a:outerShdw>
                          </a:effectLst>
                        </a:rPr>
                        <a:t>tcp</a:t>
                      </a:r>
                      <a:endParaRPr lang="zh-TW" altLang="en-US" sz="1400" b="1" dirty="0">
                        <a:effectLst>
                          <a:outerShdw blurRad="38100" dist="38100" dir="2700000" algn="tl">
                            <a:srgbClr val="000000">
                              <a:alpha val="43137"/>
                            </a:srgbClr>
                          </a:outerShdw>
                        </a:effectLst>
                      </a:endParaRPr>
                    </a:p>
                  </a:txBody>
                  <a:tcPr anchor="ctr"/>
                </a:tc>
                <a:tc>
                  <a:txBody>
                    <a:bodyPr/>
                    <a:lstStyle/>
                    <a:p>
                      <a:r>
                        <a:rPr lang="en-US" altLang="zh-TW" sz="1400" b="1" dirty="0" err="1" smtClean="0">
                          <a:effectLst>
                            <a:outerShdw blurRad="38100" dist="38100" dir="2700000" algn="tl">
                              <a:srgbClr val="000000">
                                <a:alpha val="43137"/>
                              </a:srgbClr>
                            </a:outerShdw>
                          </a:effectLst>
                        </a:rPr>
                        <a:t>dstport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目的 </a:t>
                      </a:r>
                      <a:r>
                        <a:rPr lang="en-US" altLang="zh-TW" sz="1400" b="1" dirty="0" smtClean="0">
                          <a:effectLst>
                            <a:outerShdw blurRad="38100" dist="38100" dir="2700000" algn="tl">
                              <a:srgbClr val="000000">
                                <a:alpha val="43137"/>
                              </a:srgbClr>
                            </a:outerShdw>
                          </a:effectLst>
                        </a:rPr>
                        <a:t>Port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tcp.dstport</a:t>
                      </a:r>
                      <a:r>
                        <a:rPr lang="en-US" altLang="zh-TW" sz="1400" b="1" dirty="0" smtClean="0">
                          <a:effectLst>
                            <a:outerShdw blurRad="38100" dist="38100" dir="2700000" algn="tl">
                              <a:srgbClr val="000000">
                                <a:alpha val="43137"/>
                              </a:srgbClr>
                            </a:outerShdw>
                          </a:effectLst>
                        </a:rPr>
                        <a:t> == 80(HTTP)</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scrport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來源 </a:t>
                      </a:r>
                      <a:r>
                        <a:rPr lang="en-US" altLang="zh-TW" sz="1400" b="1" dirty="0" smtClean="0">
                          <a:effectLst>
                            <a:outerShdw blurRad="38100" dist="38100" dir="2700000" algn="tl">
                              <a:srgbClr val="000000">
                                <a:alpha val="43137"/>
                              </a:srgbClr>
                            </a:outerShdw>
                          </a:effectLst>
                        </a:rPr>
                        <a:t>Port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tcp.scrport</a:t>
                      </a:r>
                      <a:r>
                        <a:rPr lang="en-US" altLang="zh-TW" sz="1400" b="1" dirty="0" smtClean="0">
                          <a:effectLst>
                            <a:outerShdw blurRad="38100" dist="38100" dir="2700000" algn="tl">
                              <a:srgbClr val="000000">
                                <a:alpha val="43137"/>
                              </a:srgbClr>
                            </a:outerShdw>
                          </a:effectLst>
                        </a:rPr>
                        <a:t> ==21(FTP) </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smtClean="0">
                          <a:effectLst>
                            <a:outerShdw blurRad="38100" dist="38100" dir="2700000" algn="tl">
                              <a:srgbClr val="000000">
                                <a:alpha val="43137"/>
                              </a:srgbClr>
                            </a:outerShdw>
                          </a:effectLst>
                        </a:rPr>
                        <a:t>port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smtClean="0">
                          <a:effectLst>
                            <a:outerShdw blurRad="38100" dist="38100" dir="2700000" algn="tl">
                              <a:srgbClr val="000000">
                                <a:alpha val="43137"/>
                              </a:srgbClr>
                            </a:outerShdw>
                          </a:effectLst>
                        </a:rPr>
                        <a:t>Port </a:t>
                      </a:r>
                      <a:r>
                        <a:rPr lang="zh-TW" altLang="en-US" sz="1400" b="1" dirty="0" smtClean="0">
                          <a:effectLst>
                            <a:outerShdw blurRad="38100" dist="38100" dir="2700000" algn="tl">
                              <a:srgbClr val="000000">
                                <a:alpha val="43137"/>
                              </a:srgbClr>
                            </a:outerShdw>
                          </a:effectLst>
                        </a:rPr>
                        <a:t>編號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tcp.port</a:t>
                      </a:r>
                      <a:r>
                        <a:rPr lang="en-US" altLang="zh-TW" sz="1400" b="1" dirty="0" smtClean="0">
                          <a:effectLst>
                            <a:outerShdw blurRad="38100" dist="38100" dir="2700000" algn="tl">
                              <a:srgbClr val="000000">
                                <a:alpha val="43137"/>
                              </a:srgbClr>
                            </a:outerShdw>
                          </a:effectLst>
                        </a:rPr>
                        <a:t> ==23(</a:t>
                      </a:r>
                      <a:r>
                        <a:rPr lang="en-US" altLang="zh-TW" sz="1400" b="1" dirty="0" err="1" smtClean="0">
                          <a:effectLst>
                            <a:outerShdw blurRad="38100" dist="38100" dir="2700000" algn="tl">
                              <a:srgbClr val="000000">
                                <a:alpha val="43137"/>
                              </a:srgbClr>
                            </a:outerShdw>
                          </a:effectLst>
                        </a:rPr>
                        <a:t>Talnet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r>
              <a:tr h="319436">
                <a:tc rowSpan="3">
                  <a:txBody>
                    <a:bodyPr/>
                    <a:lstStyle/>
                    <a:p>
                      <a:pPr algn="ctr"/>
                      <a:r>
                        <a:rPr lang="en-US" altLang="zh-TW" sz="1400" b="1" dirty="0" err="1" smtClean="0">
                          <a:effectLst>
                            <a:outerShdw blurRad="38100" dist="38100" dir="2700000" algn="tl">
                              <a:srgbClr val="000000">
                                <a:alpha val="43137"/>
                              </a:srgbClr>
                            </a:outerShdw>
                          </a:effectLst>
                        </a:rPr>
                        <a:t>udp</a:t>
                      </a:r>
                      <a:endParaRPr lang="zh-TW" altLang="en-US" sz="1400" b="1" dirty="0">
                        <a:effectLst>
                          <a:outerShdw blurRad="38100" dist="38100" dir="2700000" algn="tl">
                            <a:srgbClr val="000000">
                              <a:alpha val="43137"/>
                            </a:srgbClr>
                          </a:outerShdw>
                        </a:effectLst>
                      </a:endParaRPr>
                    </a:p>
                  </a:txBody>
                  <a:tcPr anchor="ctr"/>
                </a:tc>
                <a:tc>
                  <a:txBody>
                    <a:bodyPr/>
                    <a:lstStyle/>
                    <a:p>
                      <a:r>
                        <a:rPr lang="en-US" altLang="zh-TW" sz="1400" b="1" dirty="0" err="1" smtClean="0">
                          <a:effectLst>
                            <a:outerShdw blurRad="38100" dist="38100" dir="2700000" algn="tl">
                              <a:srgbClr val="000000">
                                <a:alpha val="43137"/>
                              </a:srgbClr>
                            </a:outerShdw>
                          </a:effectLst>
                        </a:rPr>
                        <a:t>dstport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目的 </a:t>
                      </a:r>
                      <a:r>
                        <a:rPr lang="en-US" altLang="zh-TW" sz="1400" b="1" dirty="0" smtClean="0">
                          <a:effectLst>
                            <a:outerShdw blurRad="38100" dist="38100" dir="2700000" algn="tl">
                              <a:srgbClr val="000000">
                                <a:alpha val="43137"/>
                              </a:srgbClr>
                            </a:outerShdw>
                          </a:effectLst>
                        </a:rPr>
                        <a:t>Port</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ucp.dstport</a:t>
                      </a:r>
                      <a:r>
                        <a:rPr lang="en-US" altLang="zh-TW" sz="1400" b="1" dirty="0" smtClean="0">
                          <a:effectLst>
                            <a:outerShdw blurRad="38100" dist="38100" dir="2700000" algn="tl">
                              <a:srgbClr val="000000">
                                <a:alpha val="43137"/>
                              </a:srgbClr>
                            </a:outerShdw>
                          </a:effectLst>
                        </a:rPr>
                        <a:t> == 53(DNS)</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err="1" smtClean="0">
                          <a:effectLst>
                            <a:outerShdw blurRad="38100" dist="38100" dir="2700000" algn="tl">
                              <a:srgbClr val="000000">
                                <a:alpha val="43137"/>
                              </a:srgbClr>
                            </a:outerShdw>
                          </a:effectLst>
                        </a:rPr>
                        <a:t>scrport</a:t>
                      </a:r>
                      <a:r>
                        <a:rPr lang="en-US" altLang="zh-TW" sz="1400" b="1" dirty="0" smtClean="0">
                          <a:effectLst>
                            <a:outerShdw blurRad="38100" dist="38100" dir="2700000" algn="tl">
                              <a:srgbClr val="000000">
                                <a:alpha val="43137"/>
                              </a:srgbClr>
                            </a:outerShdw>
                          </a:effectLst>
                        </a:rPr>
                        <a:t>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來源 </a:t>
                      </a:r>
                      <a:r>
                        <a:rPr lang="en-US" altLang="zh-TW" sz="1400" b="1" dirty="0" smtClean="0">
                          <a:effectLst>
                            <a:outerShdw blurRad="38100" dist="38100" dir="2700000" algn="tl">
                              <a:srgbClr val="000000">
                                <a:alpha val="43137"/>
                              </a:srgbClr>
                            </a:outerShdw>
                          </a:effectLst>
                        </a:rPr>
                        <a:t>Port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ucp.scrport</a:t>
                      </a:r>
                      <a:r>
                        <a:rPr lang="en-US" altLang="zh-TW" sz="1400" b="1" dirty="0" smtClean="0">
                          <a:effectLst>
                            <a:outerShdw blurRad="38100" dist="38100" dir="2700000" algn="tl">
                              <a:srgbClr val="000000">
                                <a:alpha val="43137"/>
                              </a:srgbClr>
                            </a:outerShdw>
                          </a:effectLst>
                        </a:rPr>
                        <a:t> == 69(TSTP) </a:t>
                      </a:r>
                      <a:endParaRPr lang="zh-TW" altLang="en-US" sz="1400" b="1" dirty="0">
                        <a:effectLst>
                          <a:outerShdw blurRad="38100" dist="38100" dir="2700000" algn="tl">
                            <a:srgbClr val="000000">
                              <a:alpha val="43137"/>
                            </a:srgbClr>
                          </a:outerShdw>
                        </a:effectLst>
                      </a:endParaRPr>
                    </a:p>
                  </a:txBody>
                  <a:tcPr/>
                </a:tc>
              </a:tr>
              <a:tr h="319436">
                <a:tc vMerge="1">
                  <a:txBody>
                    <a:bodyPr/>
                    <a:lstStyle/>
                    <a:p>
                      <a:endParaRPr lang="zh-TW" altLang="en-US" dirty="0"/>
                    </a:p>
                  </a:txBody>
                  <a:tcPr/>
                </a:tc>
                <a:tc>
                  <a:txBody>
                    <a:bodyPr/>
                    <a:lstStyle/>
                    <a:p>
                      <a:r>
                        <a:rPr lang="en-US" altLang="zh-TW" sz="1400" b="1" dirty="0" smtClean="0">
                          <a:effectLst>
                            <a:outerShdw blurRad="38100" dist="38100" dir="2700000" algn="tl">
                              <a:srgbClr val="000000">
                                <a:alpha val="43137"/>
                              </a:srgbClr>
                            </a:outerShdw>
                          </a:effectLst>
                        </a:rPr>
                        <a:t>port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smtClean="0">
                          <a:effectLst>
                            <a:outerShdw blurRad="38100" dist="38100" dir="2700000" algn="tl">
                              <a:srgbClr val="000000">
                                <a:alpha val="43137"/>
                              </a:srgbClr>
                            </a:outerShdw>
                          </a:effectLst>
                        </a:rPr>
                        <a:t>Port </a:t>
                      </a:r>
                      <a:r>
                        <a:rPr lang="zh-TW" altLang="en-US" sz="1400" b="1" dirty="0" smtClean="0">
                          <a:effectLst>
                            <a:outerShdw blurRad="38100" dist="38100" dir="2700000" algn="tl">
                              <a:srgbClr val="000000">
                                <a:alpha val="43137"/>
                              </a:srgbClr>
                            </a:outerShdw>
                          </a:effectLst>
                        </a:rPr>
                        <a:t>編號 </a:t>
                      </a:r>
                      <a:endParaRPr lang="zh-TW" altLang="en-US" sz="1400" b="1" dirty="0">
                        <a:effectLst>
                          <a:outerShdw blurRad="38100" dist="38100" dir="2700000" algn="tl">
                            <a:srgbClr val="000000">
                              <a:alpha val="43137"/>
                            </a:srgbClr>
                          </a:outerShdw>
                        </a:effectLst>
                      </a:endParaRPr>
                    </a:p>
                  </a:txBody>
                  <a:tcPr/>
                </a:tc>
                <a:tc>
                  <a:txBody>
                    <a:bodyPr/>
                    <a:lstStyle/>
                    <a:p>
                      <a:r>
                        <a:rPr lang="en-US" altLang="zh-TW" sz="1400" b="1" dirty="0" err="1" smtClean="0">
                          <a:effectLst>
                            <a:outerShdw blurRad="38100" dist="38100" dir="2700000" algn="tl">
                              <a:srgbClr val="000000">
                                <a:alpha val="43137"/>
                              </a:srgbClr>
                            </a:outerShdw>
                          </a:effectLst>
                        </a:rPr>
                        <a:t>ucp.port</a:t>
                      </a:r>
                      <a:r>
                        <a:rPr lang="en-US" altLang="zh-TW" sz="1400" b="1" dirty="0" smtClean="0">
                          <a:effectLst>
                            <a:outerShdw blurRad="38100" dist="38100" dir="2700000" algn="tl">
                              <a:srgbClr val="000000">
                                <a:alpha val="43137"/>
                              </a:srgbClr>
                            </a:outerShdw>
                          </a:effectLst>
                        </a:rPr>
                        <a:t> == 53 </a:t>
                      </a:r>
                      <a:endParaRPr lang="zh-TW" altLang="en-US" sz="1400" b="1" dirty="0">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2575973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6106297" y="0"/>
            <a:ext cx="2716428" cy="6858000"/>
          </a:xfrm>
        </p:spPr>
        <p:txBody>
          <a:bodyPr>
            <a:normAutofit fontScale="40000" lnSpcReduction="20000"/>
          </a:bodyPr>
          <a:lstStyle/>
          <a:p>
            <a:pPr marL="0" indent="0">
              <a:buNone/>
            </a:pPr>
            <a:r>
              <a:rPr lang="en-US" altLang="zh-TW" dirty="0" smtClean="0"/>
              <a:t>Chapter 05   </a:t>
            </a:r>
            <a:r>
              <a:rPr lang="zh-TW" altLang="en-US" dirty="0" smtClean="0"/>
              <a:t>著色規則和資料封包匯出</a:t>
            </a:r>
          </a:p>
          <a:p>
            <a:pPr marL="0" indent="0">
              <a:buNone/>
            </a:pPr>
            <a:r>
              <a:rPr lang="en-US" altLang="zh-TW" dirty="0" smtClean="0"/>
              <a:t>5.1 </a:t>
            </a:r>
            <a:r>
              <a:rPr lang="zh-TW" altLang="en-US" dirty="0" smtClean="0"/>
              <a:t>認識著色規則</a:t>
            </a:r>
          </a:p>
          <a:p>
            <a:pPr marL="0" indent="0">
              <a:buNone/>
            </a:pPr>
            <a:r>
              <a:rPr lang="en-US" altLang="zh-TW" dirty="0" smtClean="0"/>
              <a:t>5.2 </a:t>
            </a:r>
            <a:r>
              <a:rPr lang="zh-TW" altLang="en-US" dirty="0" smtClean="0"/>
              <a:t>禁用著色規則 </a:t>
            </a:r>
          </a:p>
          <a:p>
            <a:pPr marL="0" indent="0">
              <a:buNone/>
            </a:pPr>
            <a:r>
              <a:rPr lang="en-US" altLang="zh-TW" dirty="0" smtClean="0"/>
              <a:t>5.3 </a:t>
            </a:r>
            <a:r>
              <a:rPr lang="zh-TW" altLang="en-US" dirty="0" smtClean="0"/>
              <a:t>建立使用者著色規則</a:t>
            </a:r>
          </a:p>
          <a:p>
            <a:pPr marL="0" indent="0">
              <a:buNone/>
            </a:pPr>
            <a:r>
              <a:rPr lang="en-US" altLang="zh-TW" b="1" dirty="0" smtClean="0">
                <a:solidFill>
                  <a:srgbClr val="FF0000"/>
                </a:solidFill>
                <a:effectLst>
                  <a:outerShdw blurRad="38100" dist="38100" dir="2700000" algn="tl">
                    <a:srgbClr val="000000">
                      <a:alpha val="43137"/>
                    </a:srgbClr>
                  </a:outerShdw>
                </a:effectLst>
              </a:rPr>
              <a:t>5.4 </a:t>
            </a:r>
            <a:r>
              <a:rPr lang="zh-TW" altLang="en-US" b="1" dirty="0" smtClean="0">
                <a:solidFill>
                  <a:srgbClr val="FF0000"/>
                </a:solidFill>
                <a:effectLst>
                  <a:outerShdw blurRad="38100" dist="38100" dir="2700000" algn="tl">
                    <a:srgbClr val="000000">
                      <a:alpha val="43137"/>
                    </a:srgbClr>
                  </a:outerShdw>
                </a:effectLst>
              </a:rPr>
              <a:t>匯出資料封包</a:t>
            </a:r>
          </a:p>
          <a:p>
            <a:pPr marL="0" indent="0">
              <a:buNone/>
            </a:pPr>
            <a:endParaRPr lang="en-US" altLang="zh-TW" dirty="0" smtClean="0"/>
          </a:p>
          <a:p>
            <a:pPr marL="0" indent="0">
              <a:buNone/>
            </a:pPr>
            <a:r>
              <a:rPr lang="en-US" altLang="zh-TW" dirty="0" smtClean="0"/>
              <a:t>Chapter 06   </a:t>
            </a:r>
            <a:r>
              <a:rPr lang="zh-TW" altLang="en-US" dirty="0" smtClean="0"/>
              <a:t>構建圖表</a:t>
            </a:r>
          </a:p>
          <a:p>
            <a:pPr marL="0" indent="0">
              <a:buNone/>
            </a:pPr>
            <a:r>
              <a:rPr lang="en-US" altLang="zh-TW" dirty="0" smtClean="0"/>
              <a:t>6.1 </a:t>
            </a:r>
            <a:r>
              <a:rPr lang="zh-TW" altLang="en-US" dirty="0" smtClean="0"/>
              <a:t>資料統計表</a:t>
            </a:r>
          </a:p>
          <a:p>
            <a:pPr marL="0" indent="0">
              <a:buNone/>
            </a:pPr>
            <a:r>
              <a:rPr lang="en-US" altLang="zh-TW" dirty="0" smtClean="0"/>
              <a:t>6.2 </a:t>
            </a:r>
            <a:r>
              <a:rPr lang="zh-TW" altLang="en-US" dirty="0" smtClean="0"/>
              <a:t>協定分層統計</a:t>
            </a:r>
          </a:p>
          <a:p>
            <a:pPr marL="0" indent="0">
              <a:buNone/>
            </a:pPr>
            <a:r>
              <a:rPr lang="en-US" altLang="zh-TW" dirty="0" smtClean="0"/>
              <a:t>6.3 </a:t>
            </a:r>
            <a:r>
              <a:rPr lang="zh-TW" altLang="en-US" dirty="0" smtClean="0"/>
              <a:t>圖表化顯示頻寬使用情況</a:t>
            </a:r>
          </a:p>
          <a:p>
            <a:pPr marL="0" indent="0">
              <a:buNone/>
            </a:pPr>
            <a:r>
              <a:rPr lang="en-US" altLang="zh-TW" dirty="0" smtClean="0"/>
              <a:t>6.4 </a:t>
            </a:r>
            <a:r>
              <a:rPr lang="zh-TW" altLang="en-US" dirty="0" smtClean="0"/>
              <a:t>專家資訊</a:t>
            </a:r>
          </a:p>
          <a:p>
            <a:pPr marL="0" indent="0">
              <a:buNone/>
            </a:pPr>
            <a:r>
              <a:rPr lang="en-US" altLang="zh-TW" dirty="0" smtClean="0"/>
              <a:t>6.5 </a:t>
            </a:r>
            <a:r>
              <a:rPr lang="zh-TW" altLang="en-US" dirty="0" smtClean="0"/>
              <a:t>建置各種網路錯誤圖表</a:t>
            </a:r>
          </a:p>
          <a:p>
            <a:pPr marL="0" indent="0">
              <a:buNone/>
            </a:pPr>
            <a:endParaRPr lang="en-US" altLang="zh-TW" b="1" dirty="0" smtClean="0">
              <a:solidFill>
                <a:srgbClr val="FF0000"/>
              </a:solidFill>
              <a:effectLst>
                <a:outerShdw blurRad="38100" dist="38100" dir="2700000" algn="tl">
                  <a:srgbClr val="000000">
                    <a:alpha val="43137"/>
                  </a:srgbClr>
                </a:outerShdw>
              </a:effectLst>
            </a:endParaRPr>
          </a:p>
          <a:p>
            <a:pPr marL="0" indent="0">
              <a:buNone/>
            </a:pPr>
            <a:r>
              <a:rPr lang="en-US" altLang="zh-TW" b="1" dirty="0" smtClean="0">
                <a:solidFill>
                  <a:srgbClr val="FF0000"/>
                </a:solidFill>
                <a:effectLst>
                  <a:outerShdw blurRad="38100" dist="38100" dir="2700000" algn="tl">
                    <a:srgbClr val="000000">
                      <a:alpha val="43137"/>
                    </a:srgbClr>
                  </a:outerShdw>
                </a:effectLst>
              </a:rPr>
              <a:t>Chapter 07  </a:t>
            </a:r>
            <a:r>
              <a:rPr lang="zh-TW" altLang="en-US" b="1" dirty="0" smtClean="0">
                <a:solidFill>
                  <a:srgbClr val="FF0000"/>
                </a:solidFill>
                <a:effectLst>
                  <a:outerShdw blurRad="38100" dist="38100" dir="2700000" algn="tl">
                    <a:srgbClr val="000000">
                      <a:alpha val="43137"/>
                    </a:srgbClr>
                  </a:outerShdw>
                </a:effectLst>
              </a:rPr>
              <a:t>重組資料</a:t>
            </a:r>
          </a:p>
          <a:p>
            <a:pPr marL="0" indent="0">
              <a:buNone/>
            </a:pPr>
            <a:r>
              <a:rPr lang="en-US" altLang="zh-TW" b="1" dirty="0" smtClean="0">
                <a:solidFill>
                  <a:srgbClr val="FF0000"/>
                </a:solidFill>
                <a:effectLst>
                  <a:outerShdw blurRad="38100" dist="38100" dir="2700000" algn="tl">
                    <a:srgbClr val="000000">
                      <a:alpha val="43137"/>
                    </a:srgbClr>
                  </a:outerShdw>
                </a:effectLst>
              </a:rPr>
              <a:t>7.1 </a:t>
            </a:r>
            <a:r>
              <a:rPr lang="zh-TW" altLang="en-US" b="1" dirty="0" smtClean="0">
                <a:solidFill>
                  <a:srgbClr val="FF0000"/>
                </a:solidFill>
                <a:effectLst>
                  <a:outerShdw blurRad="38100" dist="38100" dir="2700000" algn="tl">
                    <a:srgbClr val="000000">
                      <a:alpha val="43137"/>
                    </a:srgbClr>
                  </a:outerShdw>
                </a:effectLst>
              </a:rPr>
              <a:t>重組</a:t>
            </a:r>
            <a:r>
              <a:rPr lang="en-US" altLang="zh-TW" b="1" dirty="0" smtClean="0">
                <a:solidFill>
                  <a:srgbClr val="FF0000"/>
                </a:solidFill>
                <a:effectLst>
                  <a:outerShdw blurRad="38100" dist="38100" dir="2700000" algn="tl">
                    <a:srgbClr val="000000">
                      <a:alpha val="43137"/>
                    </a:srgbClr>
                  </a:outerShdw>
                </a:effectLst>
              </a:rPr>
              <a:t>Web </a:t>
            </a:r>
            <a:r>
              <a:rPr lang="zh-TW" altLang="en-US" b="1" dirty="0" smtClean="0">
                <a:solidFill>
                  <a:srgbClr val="FF0000"/>
                </a:solidFill>
                <a:effectLst>
                  <a:outerShdw blurRad="38100" dist="38100" dir="2700000" algn="tl">
                    <a:srgbClr val="000000">
                      <a:alpha val="43137"/>
                    </a:srgbClr>
                  </a:outerShdw>
                </a:effectLst>
              </a:rPr>
              <a:t>階段</a:t>
            </a:r>
          </a:p>
          <a:p>
            <a:pPr marL="0" indent="0">
              <a:buNone/>
            </a:pPr>
            <a:r>
              <a:rPr lang="en-US" altLang="zh-TW" b="1" dirty="0" smtClean="0">
                <a:solidFill>
                  <a:srgbClr val="FF0000"/>
                </a:solidFill>
                <a:effectLst>
                  <a:outerShdw blurRad="38100" dist="38100" dir="2700000" algn="tl">
                    <a:srgbClr val="000000">
                      <a:alpha val="43137"/>
                    </a:srgbClr>
                  </a:outerShdw>
                </a:effectLst>
              </a:rPr>
              <a:t>7.2 </a:t>
            </a:r>
            <a:r>
              <a:rPr lang="zh-TW" altLang="en-US" b="1" dirty="0" smtClean="0">
                <a:solidFill>
                  <a:srgbClr val="FF0000"/>
                </a:solidFill>
                <a:effectLst>
                  <a:outerShdw blurRad="38100" dist="38100" dir="2700000" algn="tl">
                    <a:srgbClr val="000000">
                      <a:alpha val="43137"/>
                    </a:srgbClr>
                  </a:outerShdw>
                </a:effectLst>
              </a:rPr>
              <a:t>重組</a:t>
            </a:r>
            <a:r>
              <a:rPr lang="en-US" altLang="zh-TW" b="1" dirty="0" smtClean="0">
                <a:solidFill>
                  <a:srgbClr val="FF0000"/>
                </a:solidFill>
                <a:effectLst>
                  <a:outerShdw blurRad="38100" dist="38100" dir="2700000" algn="tl">
                    <a:srgbClr val="000000">
                      <a:alpha val="43137"/>
                    </a:srgbClr>
                  </a:outerShdw>
                </a:effectLst>
              </a:rPr>
              <a:t>FTP </a:t>
            </a:r>
            <a:r>
              <a:rPr lang="zh-TW" altLang="en-US" b="1" dirty="0" smtClean="0">
                <a:solidFill>
                  <a:srgbClr val="FF0000"/>
                </a:solidFill>
                <a:effectLst>
                  <a:outerShdw blurRad="38100" dist="38100" dir="2700000" algn="tl">
                    <a:srgbClr val="000000">
                      <a:alpha val="43137"/>
                    </a:srgbClr>
                  </a:outerShdw>
                </a:effectLst>
              </a:rPr>
              <a:t>階段</a:t>
            </a:r>
          </a:p>
          <a:p>
            <a:pPr marL="0" indent="0">
              <a:buNone/>
            </a:pPr>
            <a:endParaRPr lang="en-US" altLang="zh-TW" dirty="0" smtClean="0"/>
          </a:p>
          <a:p>
            <a:pPr marL="0" indent="0">
              <a:buNone/>
            </a:pPr>
            <a:r>
              <a:rPr lang="en-US" altLang="zh-TW" dirty="0" smtClean="0"/>
              <a:t>Chapter 08   </a:t>
            </a:r>
            <a:r>
              <a:rPr lang="zh-TW" altLang="en-US" dirty="0" smtClean="0"/>
              <a:t>新增註釋</a:t>
            </a:r>
          </a:p>
          <a:p>
            <a:pPr marL="0" indent="0">
              <a:buNone/>
            </a:pPr>
            <a:r>
              <a:rPr lang="en-US" altLang="zh-TW" dirty="0" smtClean="0"/>
              <a:t>8.1 </a:t>
            </a:r>
            <a:r>
              <a:rPr lang="zh-TW" altLang="en-US" dirty="0" smtClean="0"/>
              <a:t>捕捉檔案註釋 </a:t>
            </a:r>
          </a:p>
          <a:p>
            <a:pPr marL="0" indent="0">
              <a:buNone/>
            </a:pPr>
            <a:r>
              <a:rPr lang="en-US" altLang="zh-TW" dirty="0" smtClean="0"/>
              <a:t>8.2 </a:t>
            </a:r>
            <a:r>
              <a:rPr lang="zh-TW" altLang="en-US" dirty="0" smtClean="0"/>
              <a:t>封包注釋 </a:t>
            </a:r>
          </a:p>
          <a:p>
            <a:pPr marL="0" indent="0">
              <a:buNone/>
            </a:pPr>
            <a:r>
              <a:rPr lang="en-US" altLang="zh-TW" dirty="0" smtClean="0"/>
              <a:t>8.3 </a:t>
            </a:r>
            <a:r>
              <a:rPr lang="zh-TW" altLang="en-US" dirty="0" smtClean="0"/>
              <a:t>匯出封包註釋</a:t>
            </a:r>
          </a:p>
          <a:p>
            <a:pPr marL="0" indent="0">
              <a:buNone/>
            </a:pPr>
            <a:endParaRPr lang="en-US" altLang="zh-TW" dirty="0" smtClean="0"/>
          </a:p>
          <a:p>
            <a:pPr marL="0" indent="0">
              <a:buNone/>
            </a:pPr>
            <a:r>
              <a:rPr lang="en-US" altLang="zh-TW" dirty="0" smtClean="0"/>
              <a:t>Chapter 09  </a:t>
            </a:r>
            <a:r>
              <a:rPr lang="zh-TW" altLang="en-US" dirty="0" smtClean="0"/>
              <a:t>捕捉、分割和合併資料</a:t>
            </a:r>
          </a:p>
          <a:p>
            <a:pPr marL="0" indent="0">
              <a:buNone/>
            </a:pPr>
            <a:r>
              <a:rPr lang="en-US" altLang="zh-TW" dirty="0" smtClean="0"/>
              <a:t>9.1 </a:t>
            </a:r>
            <a:r>
              <a:rPr lang="zh-TW" altLang="en-US" dirty="0" smtClean="0"/>
              <a:t>將大檔案分割為檔案集</a:t>
            </a:r>
          </a:p>
          <a:p>
            <a:pPr marL="0" indent="0">
              <a:buNone/>
            </a:pPr>
            <a:r>
              <a:rPr lang="en-US" altLang="zh-TW" dirty="0" smtClean="0"/>
              <a:t>9.2 </a:t>
            </a:r>
            <a:r>
              <a:rPr lang="zh-TW" altLang="en-US" dirty="0" smtClean="0"/>
              <a:t>合併多個捕捉檔案</a:t>
            </a:r>
          </a:p>
          <a:p>
            <a:pPr marL="0" indent="0">
              <a:buNone/>
            </a:pPr>
            <a:r>
              <a:rPr lang="en-US" altLang="zh-TW" dirty="0" smtClean="0"/>
              <a:t>9.3 </a:t>
            </a:r>
            <a:r>
              <a:rPr lang="zh-TW" altLang="en-US" dirty="0" smtClean="0"/>
              <a:t>命令列捕捉資料</a:t>
            </a:r>
          </a:p>
          <a:p>
            <a:pPr marL="0" indent="0">
              <a:buNone/>
            </a:pPr>
            <a:r>
              <a:rPr lang="en-US" altLang="zh-TW" dirty="0" smtClean="0"/>
              <a:t>9.4 </a:t>
            </a:r>
            <a:r>
              <a:rPr lang="zh-TW" altLang="en-US" dirty="0" smtClean="0"/>
              <a:t>匯出欄位值和統計資訊</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150197" y="219247"/>
            <a:ext cx="2923546" cy="4015003"/>
          </a:xfrm>
          <a:prstGeom prst="rect">
            <a:avLst/>
          </a:prstGeom>
        </p:spPr>
      </p:pic>
      <p:sp>
        <p:nvSpPr>
          <p:cNvPr id="6" name="矩形 5"/>
          <p:cNvSpPr/>
          <p:nvPr/>
        </p:nvSpPr>
        <p:spPr>
          <a:xfrm>
            <a:off x="3073743" y="219247"/>
            <a:ext cx="3257121" cy="6124754"/>
          </a:xfrm>
          <a:prstGeom prst="rect">
            <a:avLst/>
          </a:prstGeom>
        </p:spPr>
        <p:txBody>
          <a:bodyPr wrap="square">
            <a:spAutoFit/>
          </a:bodyPr>
          <a:lstStyle/>
          <a:p>
            <a:r>
              <a:rPr lang="en-US" altLang="zh-TW" sz="1400" dirty="0" smtClean="0"/>
              <a:t>Chapter 02   </a:t>
            </a:r>
            <a:r>
              <a:rPr lang="zh-TW" altLang="en-US" sz="1400" dirty="0" smtClean="0"/>
              <a:t>設定</a:t>
            </a:r>
            <a:r>
              <a:rPr lang="en-US" altLang="zh-TW" sz="1400" dirty="0" smtClean="0"/>
              <a:t>Wireshark </a:t>
            </a:r>
            <a:r>
              <a:rPr lang="zh-TW" altLang="en-US" sz="1400" dirty="0" smtClean="0"/>
              <a:t>視圖</a:t>
            </a:r>
          </a:p>
          <a:p>
            <a:r>
              <a:rPr lang="en-US" altLang="zh-TW" sz="1400" dirty="0" smtClean="0"/>
              <a:t>2.1 </a:t>
            </a:r>
            <a:r>
              <a:rPr lang="zh-TW" altLang="en-US" sz="1400" dirty="0" smtClean="0"/>
              <a:t>設定</a:t>
            </a:r>
            <a:r>
              <a:rPr lang="en-US" altLang="zh-TW" sz="1400" dirty="0" smtClean="0"/>
              <a:t>Packet List </a:t>
            </a:r>
            <a:r>
              <a:rPr lang="zh-TW" altLang="en-US" sz="1400" dirty="0" smtClean="0"/>
              <a:t>面板列 </a:t>
            </a:r>
          </a:p>
          <a:p>
            <a:r>
              <a:rPr lang="en-US" altLang="zh-TW" sz="1400" dirty="0" smtClean="0"/>
              <a:t>2.2 Wireshark </a:t>
            </a:r>
            <a:r>
              <a:rPr lang="zh-TW" altLang="en-US" sz="1400" dirty="0" smtClean="0"/>
              <a:t>分析器及</a:t>
            </a:r>
            <a:r>
              <a:rPr lang="en-US" altLang="zh-TW" sz="1400" dirty="0" smtClean="0"/>
              <a:t>Profile </a:t>
            </a:r>
            <a:r>
              <a:rPr lang="zh-TW" altLang="en-US" sz="1400" dirty="0" smtClean="0"/>
              <a:t>設定</a:t>
            </a:r>
          </a:p>
          <a:p>
            <a:r>
              <a:rPr lang="en-US" altLang="zh-TW" sz="1400" dirty="0" smtClean="0"/>
              <a:t>2.3 </a:t>
            </a:r>
            <a:r>
              <a:rPr lang="zh-TW" altLang="en-US" sz="1400" dirty="0" smtClean="0"/>
              <a:t>資料封包時間延遲 </a:t>
            </a:r>
          </a:p>
          <a:p>
            <a:endParaRPr lang="en-US" altLang="zh-TW" sz="1400" dirty="0" smtClean="0"/>
          </a:p>
          <a:p>
            <a:r>
              <a:rPr lang="en-US" altLang="zh-TW" sz="1400" dirty="0" smtClean="0"/>
              <a:t>Chapter 03   </a:t>
            </a:r>
            <a:r>
              <a:rPr lang="zh-TW" altLang="en-US" sz="1400" dirty="0" smtClean="0"/>
              <a:t>捕捉</a:t>
            </a:r>
            <a:r>
              <a:rPr lang="zh-TW" altLang="en-US" sz="1400" b="1" dirty="0" smtClean="0">
                <a:solidFill>
                  <a:srgbClr val="FF0000"/>
                </a:solidFill>
                <a:effectLst>
                  <a:outerShdw blurRad="38100" dist="38100" dir="2700000" algn="tl">
                    <a:srgbClr val="000000">
                      <a:alpha val="43137"/>
                    </a:srgbClr>
                  </a:outerShdw>
                </a:effectLst>
              </a:rPr>
              <a:t>篩檢程式</a:t>
            </a:r>
            <a:r>
              <a:rPr lang="zh-TW" altLang="en-US" sz="1400" dirty="0" smtClean="0"/>
              <a:t>技巧</a:t>
            </a:r>
          </a:p>
          <a:p>
            <a:r>
              <a:rPr lang="en-US" altLang="zh-TW" sz="1400" dirty="0" smtClean="0"/>
              <a:t>3.1 </a:t>
            </a:r>
            <a:r>
              <a:rPr lang="zh-TW" altLang="en-US" sz="1400" dirty="0" smtClean="0"/>
              <a:t>捕捉篩檢程式簡介</a:t>
            </a:r>
          </a:p>
          <a:p>
            <a:r>
              <a:rPr lang="en-US" altLang="zh-TW" sz="1400" dirty="0" smtClean="0"/>
              <a:t>3.2 </a:t>
            </a:r>
            <a:r>
              <a:rPr lang="zh-TW" altLang="en-US" sz="1400" dirty="0" smtClean="0"/>
              <a:t>選擇捕捉位置</a:t>
            </a:r>
          </a:p>
          <a:p>
            <a:r>
              <a:rPr lang="en-US" altLang="zh-TW" sz="1400" dirty="0" smtClean="0"/>
              <a:t>3.3 </a:t>
            </a:r>
            <a:r>
              <a:rPr lang="zh-TW" altLang="en-US" sz="1400" dirty="0" smtClean="0"/>
              <a:t>選擇捕捉介面 </a:t>
            </a:r>
          </a:p>
          <a:p>
            <a:r>
              <a:rPr lang="en-US" altLang="zh-TW" sz="1400" dirty="0" smtClean="0"/>
              <a:t>3.4 </a:t>
            </a:r>
            <a:r>
              <a:rPr lang="zh-TW" altLang="en-US" sz="1400" dirty="0" smtClean="0"/>
              <a:t>捕捉乙太網資料</a:t>
            </a:r>
          </a:p>
          <a:p>
            <a:r>
              <a:rPr lang="en-US" altLang="zh-TW" sz="1400" dirty="0" smtClean="0"/>
              <a:t>3.5 </a:t>
            </a:r>
            <a:r>
              <a:rPr lang="zh-TW" altLang="en-US" sz="1400" dirty="0" smtClean="0"/>
              <a:t>捕捉無線資料</a:t>
            </a:r>
          </a:p>
          <a:p>
            <a:r>
              <a:rPr lang="en-US" altLang="zh-TW" sz="1400" dirty="0" smtClean="0"/>
              <a:t>3.6 </a:t>
            </a:r>
            <a:r>
              <a:rPr lang="zh-TW" altLang="en-US" sz="1400" dirty="0" smtClean="0"/>
              <a:t>處理大數據</a:t>
            </a:r>
          </a:p>
          <a:p>
            <a:r>
              <a:rPr lang="en-US" altLang="zh-TW" sz="1400" dirty="0" smtClean="0"/>
              <a:t>3.7 </a:t>
            </a:r>
            <a:r>
              <a:rPr lang="zh-TW" altLang="en-US" sz="1400" dirty="0" smtClean="0"/>
              <a:t>處理隨機發生的問題</a:t>
            </a:r>
          </a:p>
          <a:p>
            <a:r>
              <a:rPr lang="en-US" altLang="zh-TW" sz="1400" dirty="0" smtClean="0"/>
              <a:t>3.8 </a:t>
            </a:r>
            <a:r>
              <a:rPr lang="zh-TW" altLang="en-US" sz="1400" dirty="0" smtClean="0"/>
              <a:t>捕捉以</a:t>
            </a:r>
            <a:r>
              <a:rPr lang="en-US" altLang="zh-TW" sz="1400" dirty="0" smtClean="0"/>
              <a:t>MAC/IP </a:t>
            </a:r>
            <a:r>
              <a:rPr lang="zh-TW" altLang="en-US" sz="1400" dirty="0" smtClean="0"/>
              <a:t>位址為基礎資料</a:t>
            </a:r>
          </a:p>
          <a:p>
            <a:r>
              <a:rPr lang="en-US" altLang="zh-TW" sz="1400" dirty="0" smtClean="0"/>
              <a:t>3.9 </a:t>
            </a:r>
            <a:r>
              <a:rPr lang="zh-TW" altLang="en-US" sz="1400" dirty="0" smtClean="0"/>
              <a:t>捕捉通訊埠應用程式資料</a:t>
            </a:r>
          </a:p>
          <a:p>
            <a:r>
              <a:rPr lang="en-US" altLang="zh-TW" sz="1400" dirty="0" smtClean="0"/>
              <a:t>3.10 </a:t>
            </a:r>
            <a:r>
              <a:rPr lang="zh-TW" altLang="en-US" sz="1400" dirty="0" smtClean="0"/>
              <a:t>捕捉特定</a:t>
            </a:r>
            <a:r>
              <a:rPr lang="en-US" altLang="zh-TW" sz="1400" dirty="0" smtClean="0"/>
              <a:t>ICMP </a:t>
            </a:r>
            <a:r>
              <a:rPr lang="zh-TW" altLang="en-US" sz="1400" dirty="0" smtClean="0"/>
              <a:t>資料</a:t>
            </a:r>
          </a:p>
          <a:p>
            <a:endParaRPr lang="en-US" altLang="zh-TW" sz="1400" dirty="0" smtClean="0"/>
          </a:p>
          <a:p>
            <a:r>
              <a:rPr lang="en-US" altLang="zh-TW" sz="1400" b="1" dirty="0" smtClean="0">
                <a:solidFill>
                  <a:srgbClr val="FF0000"/>
                </a:solidFill>
                <a:effectLst>
                  <a:outerShdw blurRad="38100" dist="38100" dir="2700000" algn="tl">
                    <a:srgbClr val="000000">
                      <a:alpha val="43137"/>
                    </a:srgbClr>
                  </a:outerShdw>
                </a:effectLst>
              </a:rPr>
              <a:t>Chapter 04   </a:t>
            </a:r>
            <a:r>
              <a:rPr lang="zh-TW" altLang="en-US" sz="1400" b="1" dirty="0" smtClean="0">
                <a:solidFill>
                  <a:srgbClr val="FF0000"/>
                </a:solidFill>
                <a:effectLst>
                  <a:outerShdw blurRad="38100" dist="38100" dir="2700000" algn="tl">
                    <a:srgbClr val="000000">
                      <a:alpha val="43137"/>
                    </a:srgbClr>
                  </a:outerShdw>
                </a:effectLst>
              </a:rPr>
              <a:t>顯示技巧</a:t>
            </a:r>
          </a:p>
          <a:p>
            <a:r>
              <a:rPr lang="en-US" altLang="zh-TW" sz="1400" dirty="0" smtClean="0"/>
              <a:t>4.1 </a:t>
            </a:r>
            <a:r>
              <a:rPr lang="zh-TW" altLang="en-US" sz="1400" dirty="0" smtClean="0"/>
              <a:t>顯示篩檢程式簡介</a:t>
            </a:r>
          </a:p>
          <a:p>
            <a:r>
              <a:rPr lang="en-US" altLang="zh-TW" sz="1400" dirty="0" smtClean="0"/>
              <a:t>4.2 </a:t>
            </a:r>
            <a:r>
              <a:rPr lang="zh-TW" altLang="en-US" sz="1400" dirty="0" smtClean="0"/>
              <a:t>使用顯示篩檢程式</a:t>
            </a:r>
          </a:p>
          <a:p>
            <a:r>
              <a:rPr lang="en-US" altLang="zh-TW" sz="1400" dirty="0" smtClean="0"/>
              <a:t>4.3 </a:t>
            </a:r>
            <a:r>
              <a:rPr lang="zh-TW" altLang="en-US" sz="1400" dirty="0" smtClean="0"/>
              <a:t>編輯和使用預設顯示篩檢程式 </a:t>
            </a:r>
          </a:p>
          <a:p>
            <a:r>
              <a:rPr lang="en-US" altLang="zh-TW" sz="1400" dirty="0" smtClean="0"/>
              <a:t>4.4 </a:t>
            </a:r>
            <a:r>
              <a:rPr lang="zh-TW" altLang="en-US" sz="1400" dirty="0" smtClean="0"/>
              <a:t>過濾顯示</a:t>
            </a:r>
            <a:r>
              <a:rPr lang="en-US" altLang="zh-TW" sz="1400" dirty="0" smtClean="0"/>
              <a:t>HTTP</a:t>
            </a:r>
          </a:p>
          <a:p>
            <a:r>
              <a:rPr lang="en-US" altLang="zh-TW" sz="1400" dirty="0" smtClean="0"/>
              <a:t>4.5 </a:t>
            </a:r>
            <a:r>
              <a:rPr lang="zh-TW" altLang="en-US" sz="1400" dirty="0" smtClean="0"/>
              <a:t>過濾顯示</a:t>
            </a:r>
            <a:r>
              <a:rPr lang="en-US" altLang="zh-TW" sz="1400" dirty="0" smtClean="0"/>
              <a:t>DHCP</a:t>
            </a:r>
          </a:p>
          <a:p>
            <a:r>
              <a:rPr lang="en-US" altLang="zh-TW" sz="1400" dirty="0" smtClean="0"/>
              <a:t>4.6 </a:t>
            </a:r>
            <a:r>
              <a:rPr lang="zh-TW" altLang="en-US" sz="1400" dirty="0" smtClean="0"/>
              <a:t>根據地址過濾顯示 </a:t>
            </a:r>
          </a:p>
          <a:p>
            <a:r>
              <a:rPr lang="en-US" altLang="zh-TW" sz="1400" dirty="0" smtClean="0"/>
              <a:t>4.7 </a:t>
            </a:r>
            <a:r>
              <a:rPr lang="zh-TW" altLang="en-US" sz="1400" dirty="0" smtClean="0"/>
              <a:t>過濾顯示單一的</a:t>
            </a:r>
            <a:r>
              <a:rPr lang="en-US" altLang="zh-TW" sz="1400" dirty="0" smtClean="0"/>
              <a:t>TCP/UDP </a:t>
            </a:r>
            <a:r>
              <a:rPr lang="zh-TW" altLang="en-US" sz="1400" dirty="0" smtClean="0"/>
              <a:t>階段</a:t>
            </a:r>
          </a:p>
          <a:p>
            <a:r>
              <a:rPr lang="en-US" altLang="zh-TW" sz="1400" dirty="0" smtClean="0"/>
              <a:t>4.8 </a:t>
            </a:r>
            <a:r>
              <a:rPr lang="zh-TW" altLang="en-US" sz="1400" dirty="0" smtClean="0"/>
              <a:t>使用複雜運算式過濾 </a:t>
            </a:r>
          </a:p>
          <a:p>
            <a:r>
              <a:rPr lang="en-US" altLang="zh-TW" sz="1400" dirty="0" smtClean="0"/>
              <a:t>4.9 </a:t>
            </a:r>
            <a:r>
              <a:rPr lang="zh-TW" altLang="en-US" sz="1400" dirty="0" smtClean="0"/>
              <a:t>發現通訊延遲</a:t>
            </a:r>
          </a:p>
          <a:p>
            <a:r>
              <a:rPr lang="en-US" altLang="zh-TW" sz="1400" dirty="0" smtClean="0"/>
              <a:t>4.10 </a:t>
            </a:r>
            <a:r>
              <a:rPr lang="zh-TW" altLang="en-US" sz="1400" dirty="0" smtClean="0"/>
              <a:t>設定顯示篩檢程式按鈕</a:t>
            </a:r>
          </a:p>
        </p:txBody>
      </p:sp>
      <p:sp>
        <p:nvSpPr>
          <p:cNvPr id="7" name="矩形 6"/>
          <p:cNvSpPr/>
          <p:nvPr/>
        </p:nvSpPr>
        <p:spPr>
          <a:xfrm>
            <a:off x="150197" y="4326796"/>
            <a:ext cx="2928051" cy="2185214"/>
          </a:xfrm>
          <a:prstGeom prst="rect">
            <a:avLst/>
          </a:prstGeom>
        </p:spPr>
        <p:txBody>
          <a:bodyPr wrap="square">
            <a:spAutoFit/>
          </a:bodyPr>
          <a:lstStyle/>
          <a:p>
            <a:r>
              <a:rPr lang="zh-TW" altLang="en-US" sz="1400" dirty="0" smtClean="0"/>
              <a:t>第</a:t>
            </a:r>
            <a:r>
              <a:rPr lang="en-US" altLang="zh-TW" sz="1400" dirty="0" smtClean="0"/>
              <a:t>1 </a:t>
            </a:r>
            <a:r>
              <a:rPr lang="zh-TW" altLang="en-US" sz="1400" dirty="0" smtClean="0"/>
              <a:t>篇 </a:t>
            </a:r>
            <a:r>
              <a:rPr lang="en-US" altLang="zh-TW" sz="1400" dirty="0" smtClean="0"/>
              <a:t>Wireshark </a:t>
            </a:r>
            <a:r>
              <a:rPr lang="zh-TW" altLang="en-US" sz="1400" dirty="0" smtClean="0"/>
              <a:t>應用篇</a:t>
            </a:r>
          </a:p>
          <a:p>
            <a:r>
              <a:rPr lang="en-US" altLang="zh-TW" sz="1400" dirty="0" smtClean="0"/>
              <a:t>Chapter 01   Wireshark </a:t>
            </a:r>
            <a:r>
              <a:rPr lang="zh-TW" altLang="en-US" sz="1400" dirty="0" smtClean="0"/>
              <a:t>的基礎知識</a:t>
            </a:r>
          </a:p>
          <a:p>
            <a:r>
              <a:rPr lang="en-US" altLang="zh-TW" sz="1200" dirty="0" smtClean="0"/>
              <a:t>1.1 Wireshark </a:t>
            </a:r>
            <a:r>
              <a:rPr lang="zh-TW" altLang="en-US" sz="1200" dirty="0" smtClean="0"/>
              <a:t>的功能</a:t>
            </a:r>
          </a:p>
          <a:p>
            <a:r>
              <a:rPr lang="en-US" altLang="zh-TW" sz="1200" dirty="0" smtClean="0"/>
              <a:t>1.2 </a:t>
            </a:r>
            <a:r>
              <a:rPr lang="zh-TW" altLang="en-US" sz="1200" dirty="0" smtClean="0"/>
              <a:t>安裝</a:t>
            </a:r>
            <a:r>
              <a:rPr lang="en-US" altLang="zh-TW" sz="1200" dirty="0" smtClean="0"/>
              <a:t>Wireshark</a:t>
            </a:r>
          </a:p>
          <a:p>
            <a:r>
              <a:rPr lang="en-US" altLang="zh-TW" sz="1200" dirty="0" smtClean="0"/>
              <a:t>1.3 Wireshark </a:t>
            </a:r>
            <a:r>
              <a:rPr lang="zh-TW" altLang="en-US" sz="1200" dirty="0" smtClean="0"/>
              <a:t>捕捉資料</a:t>
            </a:r>
          </a:p>
          <a:p>
            <a:r>
              <a:rPr lang="en-US" altLang="zh-TW" sz="1200" dirty="0" smtClean="0"/>
              <a:t>1.4 </a:t>
            </a:r>
            <a:r>
              <a:rPr lang="zh-TW" altLang="en-US" sz="1200" dirty="0" smtClean="0"/>
              <a:t>認識資料封包</a:t>
            </a:r>
          </a:p>
          <a:p>
            <a:r>
              <a:rPr lang="en-US" altLang="zh-TW" sz="1200" dirty="0" smtClean="0"/>
              <a:t>1.5 </a:t>
            </a:r>
            <a:r>
              <a:rPr lang="zh-TW" altLang="en-US" sz="1200" dirty="0" smtClean="0"/>
              <a:t>捕捉</a:t>
            </a:r>
            <a:r>
              <a:rPr lang="en-US" altLang="zh-TW" sz="1200" dirty="0" smtClean="0"/>
              <a:t>HTTP </a:t>
            </a:r>
            <a:r>
              <a:rPr lang="zh-TW" altLang="en-US" sz="1200" dirty="0" smtClean="0"/>
              <a:t>封包</a:t>
            </a:r>
          </a:p>
          <a:p>
            <a:r>
              <a:rPr lang="en-US" altLang="zh-TW" sz="1200" dirty="0" smtClean="0"/>
              <a:t>1.6 </a:t>
            </a:r>
            <a:r>
              <a:rPr lang="zh-TW" altLang="en-US" sz="1200" dirty="0" smtClean="0"/>
              <a:t>存取</a:t>
            </a:r>
            <a:r>
              <a:rPr lang="en-US" altLang="zh-TW" sz="1200" dirty="0" smtClean="0"/>
              <a:t>Wireshark </a:t>
            </a:r>
            <a:r>
              <a:rPr lang="zh-TW" altLang="en-US" sz="1200" dirty="0" smtClean="0"/>
              <a:t>資源 </a:t>
            </a:r>
          </a:p>
          <a:p>
            <a:r>
              <a:rPr lang="en-US" altLang="zh-TW" sz="1200" dirty="0" smtClean="0"/>
              <a:t>1.7 Wireshark </a:t>
            </a:r>
            <a:r>
              <a:rPr lang="zh-TW" altLang="en-US" sz="1200" dirty="0" smtClean="0"/>
              <a:t>快速入門</a:t>
            </a:r>
          </a:p>
          <a:p>
            <a:r>
              <a:rPr lang="en-US" altLang="zh-TW" sz="1200" dirty="0" smtClean="0"/>
              <a:t>1.8 </a:t>
            </a:r>
            <a:r>
              <a:rPr lang="zh-TW" altLang="en-US" sz="1200" dirty="0" smtClean="0"/>
              <a:t>分析網路資料 </a:t>
            </a:r>
          </a:p>
          <a:p>
            <a:r>
              <a:rPr lang="en-US" altLang="zh-TW" sz="1200" dirty="0" smtClean="0"/>
              <a:t>1.9 </a:t>
            </a:r>
            <a:r>
              <a:rPr lang="zh-TW" altLang="en-US" sz="1200" dirty="0" smtClean="0"/>
              <a:t>開啟其他工具捕捉的檔案 </a:t>
            </a:r>
          </a:p>
        </p:txBody>
      </p:sp>
      <p:sp>
        <p:nvSpPr>
          <p:cNvPr id="8" name="內容版面配置區 3"/>
          <p:cNvSpPr txBox="1">
            <a:spLocks/>
          </p:cNvSpPr>
          <p:nvPr/>
        </p:nvSpPr>
        <p:spPr>
          <a:xfrm>
            <a:off x="8330514" y="655852"/>
            <a:ext cx="3581400" cy="410561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1200" b="1" dirty="0" smtClean="0">
                <a:effectLst>
                  <a:outerShdw blurRad="38100" dist="38100" dir="2700000" algn="tl">
                    <a:srgbClr val="000000">
                      <a:alpha val="43137"/>
                    </a:srgbClr>
                  </a:outerShdw>
                </a:effectLst>
              </a:rPr>
              <a:t>第</a:t>
            </a:r>
            <a:r>
              <a:rPr lang="en-US" altLang="zh-TW" sz="1200" b="1" dirty="0" smtClean="0">
                <a:effectLst>
                  <a:outerShdw blurRad="38100" dist="38100" dir="2700000" algn="tl">
                    <a:srgbClr val="000000">
                      <a:alpha val="43137"/>
                    </a:srgbClr>
                  </a:outerShdw>
                </a:effectLst>
              </a:rPr>
              <a:t>2 </a:t>
            </a:r>
            <a:r>
              <a:rPr lang="zh-TW" altLang="en-US" sz="1200" b="1" dirty="0" smtClean="0">
                <a:effectLst>
                  <a:outerShdw blurRad="38100" dist="38100" dir="2700000" algn="tl">
                    <a:srgbClr val="000000">
                      <a:alpha val="43137"/>
                    </a:srgbClr>
                  </a:outerShdw>
                </a:effectLst>
              </a:rPr>
              <a:t>篇 網路通訊協定分析篇</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10   ARP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11   </a:t>
            </a:r>
            <a:r>
              <a:rPr lang="zh-TW" altLang="en-US" sz="1200" b="1" dirty="0" smtClean="0">
                <a:effectLst>
                  <a:outerShdw blurRad="38100" dist="38100" dir="2700000" algn="tl">
                    <a:srgbClr val="000000">
                      <a:alpha val="43137"/>
                    </a:srgbClr>
                  </a:outerShdw>
                </a:effectLst>
              </a:rPr>
              <a:t>網際網路協定（</a:t>
            </a:r>
            <a:r>
              <a:rPr lang="en-US" altLang="zh-TW" sz="1200" b="1" dirty="0" smtClean="0">
                <a:effectLst>
                  <a:outerShdw blurRad="38100" dist="38100" dir="2700000" algn="tl">
                    <a:srgbClr val="000000">
                      <a:alpha val="43137"/>
                    </a:srgbClr>
                  </a:outerShdw>
                </a:effectLst>
              </a:rPr>
              <a:t>IP</a:t>
            </a:r>
            <a:r>
              <a:rPr lang="zh-TW" altLang="en-US" sz="1200" b="1" dirty="0" smtClean="0">
                <a:effectLst>
                  <a:outerShdw blurRad="38100" dist="38100" dir="2700000" algn="tl">
                    <a:srgbClr val="000000">
                      <a:alpha val="43137"/>
                    </a:srgbClr>
                  </a:outerShdw>
                </a:effectLst>
              </a:rPr>
              <a:t>）封包截取分析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12   UDP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13   TCP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14   ICMP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15   DHCP </a:t>
            </a:r>
            <a:r>
              <a:rPr lang="zh-TW" altLang="en-US" sz="1200" b="1" dirty="0" smtClean="0">
                <a:effectLst>
                  <a:outerShdw blurRad="38100" dist="38100" dir="2700000" algn="tl">
                    <a:srgbClr val="000000">
                      <a:alpha val="43137"/>
                    </a:srgbClr>
                  </a:outerShdw>
                </a:effectLst>
              </a:rPr>
              <a:t>資料封包截取分析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16   DNS </a:t>
            </a:r>
            <a:r>
              <a:rPr lang="zh-TW" altLang="en-US" sz="1200" b="1" dirty="0" smtClean="0">
                <a:effectLst>
                  <a:outerShdw blurRad="38100" dist="38100" dir="2700000" algn="tl">
                    <a:srgbClr val="000000">
                      <a:alpha val="43137"/>
                    </a:srgbClr>
                  </a:outerShdw>
                </a:effectLst>
              </a:rPr>
              <a:t>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17   HTTP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solidFill>
                  <a:srgbClr val="FF0000"/>
                </a:solidFill>
                <a:effectLst>
                  <a:outerShdw blurRad="38100" dist="38100" dir="2700000" algn="tl">
                    <a:srgbClr val="000000">
                      <a:alpha val="43137"/>
                    </a:srgbClr>
                  </a:outerShdw>
                </a:effectLst>
              </a:rPr>
              <a:t>Chapter 18   HTTPS </a:t>
            </a:r>
            <a:r>
              <a:rPr lang="zh-TW" altLang="en-US" sz="1200" b="1" dirty="0" smtClean="0">
                <a:solidFill>
                  <a:srgbClr val="FF0000"/>
                </a:solidFill>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19   FTP </a:t>
            </a:r>
            <a:r>
              <a:rPr lang="zh-TW" altLang="en-US" sz="1200" b="1" dirty="0" smtClean="0">
                <a:effectLst>
                  <a:outerShdw blurRad="38100" dist="38100" dir="2700000" algn="tl">
                    <a:srgbClr val="000000">
                      <a:alpha val="43137"/>
                    </a:srgbClr>
                  </a:outerShdw>
                </a:effectLst>
              </a:rPr>
              <a:t>協定封包截取分析</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20   </a:t>
            </a:r>
            <a:r>
              <a:rPr lang="zh-TW" altLang="en-US" sz="1200" b="1" dirty="0" smtClean="0">
                <a:effectLst>
                  <a:outerShdw blurRad="38100" dist="38100" dir="2700000" algn="tl">
                    <a:srgbClr val="000000">
                      <a:alpha val="43137"/>
                    </a:srgbClr>
                  </a:outerShdw>
                </a:effectLst>
              </a:rPr>
              <a:t>電子郵件封包截取分析</a:t>
            </a:r>
          </a:p>
          <a:p>
            <a:pPr marL="0" indent="0">
              <a:buFont typeface="Arial" panose="020B0604020202020204" pitchFamily="34" charset="0"/>
              <a:buNone/>
            </a:pPr>
            <a:r>
              <a:rPr lang="zh-TW" altLang="en-US" sz="1200" b="1" dirty="0" smtClean="0">
                <a:effectLst>
                  <a:outerShdw blurRad="38100" dist="38100" dir="2700000" algn="tl">
                    <a:srgbClr val="000000">
                      <a:alpha val="43137"/>
                    </a:srgbClr>
                  </a:outerShdw>
                </a:effectLst>
              </a:rPr>
              <a:t>第</a:t>
            </a:r>
            <a:r>
              <a:rPr lang="en-US" altLang="zh-TW" sz="1200" b="1" dirty="0" smtClean="0">
                <a:effectLst>
                  <a:outerShdw blurRad="38100" dist="38100" dir="2700000" algn="tl">
                    <a:srgbClr val="000000">
                      <a:alpha val="43137"/>
                    </a:srgbClr>
                  </a:outerShdw>
                </a:effectLst>
              </a:rPr>
              <a:t>3 </a:t>
            </a:r>
            <a:r>
              <a:rPr lang="zh-TW" altLang="en-US" sz="1200" b="1" dirty="0" smtClean="0">
                <a:effectLst>
                  <a:outerShdw blurRad="38100" dist="38100" dir="2700000" algn="tl">
                    <a:srgbClr val="000000">
                      <a:alpha val="43137"/>
                    </a:srgbClr>
                  </a:outerShdw>
                </a:effectLst>
              </a:rPr>
              <a:t>篇 實戰篇</a:t>
            </a:r>
          </a:p>
          <a:p>
            <a:pPr marL="0" indent="0">
              <a:buFont typeface="Arial" panose="020B0604020202020204" pitchFamily="34" charset="0"/>
              <a:buNone/>
            </a:pPr>
            <a:r>
              <a:rPr lang="en-US" altLang="zh-TW" sz="1200" b="1" dirty="0" smtClean="0">
                <a:effectLst>
                  <a:outerShdw blurRad="38100" dist="38100" dir="2700000" algn="tl">
                    <a:srgbClr val="000000">
                      <a:alpha val="43137"/>
                    </a:srgbClr>
                  </a:outerShdw>
                </a:effectLst>
              </a:rPr>
              <a:t>Chapter 21   </a:t>
            </a:r>
            <a:r>
              <a:rPr lang="zh-TW" altLang="en-US" sz="1200" b="1" dirty="0" smtClean="0">
                <a:effectLst>
                  <a:outerShdw blurRad="38100" dist="38100" dir="2700000" algn="tl">
                    <a:srgbClr val="000000">
                      <a:alpha val="43137"/>
                    </a:srgbClr>
                  </a:outerShdw>
                </a:effectLst>
              </a:rPr>
              <a:t>作業系統啟動過程封包截取分析</a:t>
            </a:r>
            <a:endParaRPr lang="zh-TW" altLang="en-US" sz="1200" b="1" dirty="0">
              <a:effectLst>
                <a:outerShdw blurRad="38100" dist="38100" dir="2700000" algn="tl">
                  <a:srgbClr val="000000">
                    <a:alpha val="43137"/>
                  </a:srgbClr>
                </a:outerShdw>
              </a:effectLst>
            </a:endParaRPr>
          </a:p>
        </p:txBody>
      </p:sp>
      <p:sp>
        <p:nvSpPr>
          <p:cNvPr id="2" name="矩形 1"/>
          <p:cNvSpPr/>
          <p:nvPr/>
        </p:nvSpPr>
        <p:spPr>
          <a:xfrm>
            <a:off x="8947485" y="5252566"/>
            <a:ext cx="2210413" cy="954107"/>
          </a:xfrm>
          <a:prstGeom prst="rect">
            <a:avLst/>
          </a:prstGeom>
        </p:spPr>
        <p:txBody>
          <a:bodyPr wrap="none">
            <a:spAutoFit/>
          </a:bodyPr>
          <a:lstStyle/>
          <a:p>
            <a:r>
              <a:rPr lang="en-US" altLang="zh-TW" sz="2800" b="1" dirty="0" smtClean="0">
                <a:effectLst>
                  <a:outerShdw blurRad="38100" dist="38100" dir="2700000" algn="tl">
                    <a:srgbClr val="000000">
                      <a:alpha val="43137"/>
                    </a:srgbClr>
                  </a:outerShdw>
                </a:effectLst>
              </a:rPr>
              <a:t>USB</a:t>
            </a:r>
            <a:r>
              <a:rPr lang="zh-TW" altLang="en-US" sz="2800" b="1" dirty="0" smtClean="0">
                <a:effectLst>
                  <a:outerShdw blurRad="38100" dist="38100" dir="2700000" algn="tl">
                    <a:srgbClr val="000000">
                      <a:alpha val="43137"/>
                    </a:srgbClr>
                  </a:outerShdw>
                </a:effectLst>
              </a:rPr>
              <a:t>檔案</a:t>
            </a:r>
            <a:r>
              <a:rPr lang="en-US" altLang="zh-TW" sz="2800" b="1" dirty="0" smtClean="0">
                <a:effectLst>
                  <a:outerShdw blurRad="38100" dist="38100" dir="2700000" algn="tl">
                    <a:srgbClr val="000000">
                      <a:alpha val="43137"/>
                    </a:srgbClr>
                  </a:outerShdw>
                </a:effectLst>
              </a:rPr>
              <a:t>copy</a:t>
            </a:r>
          </a:p>
          <a:p>
            <a:r>
              <a:rPr lang="zh-TW" altLang="en-US" sz="2800" b="1" dirty="0" smtClean="0">
                <a:effectLst>
                  <a:outerShdw blurRad="38100" dist="38100" dir="2700000" algn="tl">
                    <a:srgbClr val="000000">
                      <a:alpha val="43137"/>
                    </a:srgbClr>
                  </a:outerShdw>
                </a:effectLst>
              </a:rPr>
              <a:t>手寫板寫字</a:t>
            </a:r>
            <a:endParaRPr lang="zh-TW"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1704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0866" y="424392"/>
            <a:ext cx="2523067" cy="837142"/>
          </a:xfrm>
        </p:spPr>
        <p:txBody>
          <a:bodyPr/>
          <a:lstStyle/>
          <a:p>
            <a:r>
              <a:rPr lang="zh-TW" altLang="en-US" dirty="0" smtClean="0"/>
              <a:t>推薦好書</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231866" y="1326621"/>
            <a:ext cx="3210801" cy="4351338"/>
          </a:xfrm>
          <a:prstGeom prst="rect">
            <a:avLst/>
          </a:prstGeom>
        </p:spPr>
      </p:pic>
      <p:sp>
        <p:nvSpPr>
          <p:cNvPr id="4" name="內容版面配置區 3"/>
          <p:cNvSpPr>
            <a:spLocks noGrp="1"/>
          </p:cNvSpPr>
          <p:nvPr>
            <p:ph sz="half" idx="2"/>
          </p:nvPr>
        </p:nvSpPr>
        <p:spPr>
          <a:xfrm>
            <a:off x="3733799" y="238125"/>
            <a:ext cx="8068733" cy="6484407"/>
          </a:xfrm>
        </p:spPr>
        <p:txBody>
          <a:bodyPr>
            <a:normAutofit fontScale="62500" lnSpcReduction="20000"/>
          </a:bodyPr>
          <a:lstStyle/>
          <a:p>
            <a:pPr marL="0" indent="0">
              <a:buNone/>
            </a:pPr>
            <a:r>
              <a:rPr lang="zh-TW" altLang="en-US" dirty="0"/>
              <a:t>第</a:t>
            </a:r>
            <a:r>
              <a:rPr lang="en-US" altLang="zh-TW" dirty="0"/>
              <a:t>1</a:t>
            </a:r>
            <a:r>
              <a:rPr lang="zh-TW" altLang="en-US" dirty="0"/>
              <a:t>章：封包分析與網路基本觀念</a:t>
            </a:r>
          </a:p>
          <a:p>
            <a:pPr marL="0" indent="0">
              <a:buNone/>
            </a:pPr>
            <a:r>
              <a:rPr lang="zh-TW" altLang="en-US" dirty="0"/>
              <a:t>何謂封包分析？它如何運作？本章涵蓋網路通訊和封包分析的一切基礎知識</a:t>
            </a:r>
            <a:r>
              <a:rPr lang="zh-TW" altLang="en-US" dirty="0" smtClean="0"/>
              <a:t>。</a:t>
            </a:r>
            <a:endParaRPr lang="zh-TW" altLang="en-US" dirty="0"/>
          </a:p>
          <a:p>
            <a:pPr marL="0" indent="0">
              <a:buNone/>
            </a:pPr>
            <a:endParaRPr lang="en-US" altLang="zh-TW" dirty="0" smtClean="0"/>
          </a:p>
          <a:p>
            <a:pPr marL="0" indent="0">
              <a:buNone/>
            </a:pPr>
            <a:r>
              <a:rPr lang="zh-TW" altLang="en-US" dirty="0" smtClean="0"/>
              <a:t>第</a:t>
            </a:r>
            <a:r>
              <a:rPr lang="en-US" altLang="zh-TW" dirty="0"/>
              <a:t>2</a:t>
            </a:r>
            <a:r>
              <a:rPr lang="zh-TW" altLang="en-US" dirty="0"/>
              <a:t>章：開始傾聽線路</a:t>
            </a:r>
          </a:p>
          <a:p>
            <a:pPr marL="0" indent="0">
              <a:buNone/>
            </a:pPr>
            <a:r>
              <a:rPr lang="zh-TW" altLang="en-US" dirty="0" smtClean="0"/>
              <a:t>第</a:t>
            </a:r>
            <a:r>
              <a:rPr lang="en-US" altLang="zh-TW" dirty="0"/>
              <a:t>3</a:t>
            </a:r>
            <a:r>
              <a:rPr lang="zh-TW" altLang="en-US" dirty="0"/>
              <a:t>章：</a:t>
            </a:r>
            <a:r>
              <a:rPr lang="en-US" altLang="zh-TW" dirty="0"/>
              <a:t>WIRESHARK</a:t>
            </a:r>
            <a:r>
              <a:rPr lang="zh-TW" altLang="en-US" dirty="0" smtClean="0"/>
              <a:t>簡介</a:t>
            </a:r>
            <a:endParaRPr lang="zh-TW" altLang="en-US" dirty="0"/>
          </a:p>
          <a:p>
            <a:pPr marL="0" indent="0">
              <a:buNone/>
            </a:pPr>
            <a:r>
              <a:rPr lang="zh-TW" altLang="en-US" dirty="0"/>
              <a:t>第</a:t>
            </a:r>
            <a:r>
              <a:rPr lang="en-US" altLang="zh-TW" dirty="0"/>
              <a:t>4</a:t>
            </a:r>
            <a:r>
              <a:rPr lang="zh-TW" altLang="en-US" dirty="0"/>
              <a:t>章：處理捕捉到的封包</a:t>
            </a:r>
          </a:p>
          <a:p>
            <a:pPr marL="0" indent="0">
              <a:buNone/>
            </a:pPr>
            <a:r>
              <a:rPr lang="zh-TW" altLang="en-US" dirty="0" smtClean="0"/>
              <a:t>第</a:t>
            </a:r>
            <a:r>
              <a:rPr lang="en-US" altLang="zh-TW" dirty="0"/>
              <a:t>5</a:t>
            </a:r>
            <a:r>
              <a:rPr lang="zh-TW" altLang="en-US" dirty="0"/>
              <a:t>章：</a:t>
            </a:r>
            <a:r>
              <a:rPr lang="en-US" altLang="zh-TW" dirty="0"/>
              <a:t>Wireshark</a:t>
            </a:r>
            <a:r>
              <a:rPr lang="zh-TW" altLang="en-US" dirty="0"/>
              <a:t>的進階功能</a:t>
            </a:r>
          </a:p>
          <a:p>
            <a:pPr marL="0" indent="0">
              <a:buNone/>
            </a:pPr>
            <a:endParaRPr lang="zh-TW" altLang="en-US" dirty="0"/>
          </a:p>
          <a:p>
            <a:pPr marL="0" indent="0">
              <a:buNone/>
            </a:pPr>
            <a:r>
              <a:rPr lang="zh-TW" altLang="en-US" dirty="0"/>
              <a:t>第</a:t>
            </a:r>
            <a:r>
              <a:rPr lang="en-US" altLang="zh-TW" dirty="0"/>
              <a:t>6</a:t>
            </a:r>
            <a:r>
              <a:rPr lang="zh-TW" altLang="en-US" dirty="0"/>
              <a:t>章：以指令列進行封包分析</a:t>
            </a:r>
          </a:p>
          <a:p>
            <a:pPr marL="0" indent="0">
              <a:buNone/>
            </a:pPr>
            <a:r>
              <a:rPr lang="zh-TW" altLang="en-US" dirty="0" smtClean="0"/>
              <a:t>教</a:t>
            </a:r>
            <a:r>
              <a:rPr lang="zh-TW" altLang="en-US" dirty="0"/>
              <a:t>你如何使用</a:t>
            </a:r>
            <a:r>
              <a:rPr lang="en-US" altLang="zh-TW" dirty="0" err="1"/>
              <a:t>TShark</a:t>
            </a:r>
            <a:r>
              <a:rPr lang="zh-TW" altLang="en-US" dirty="0"/>
              <a:t>和</a:t>
            </a:r>
            <a:r>
              <a:rPr lang="en-US" altLang="zh-TW" dirty="0" err="1"/>
              <a:t>tcpdump</a:t>
            </a:r>
            <a:r>
              <a:rPr lang="zh-TW" altLang="en-US" dirty="0"/>
              <a:t>這兩種最佳的指令列封包分析工具。</a:t>
            </a:r>
          </a:p>
          <a:p>
            <a:pPr marL="0" indent="0">
              <a:buNone/>
            </a:pPr>
            <a:endParaRPr lang="zh-TW" altLang="en-US" dirty="0"/>
          </a:p>
          <a:p>
            <a:pPr marL="0" indent="0">
              <a:buNone/>
            </a:pPr>
            <a:r>
              <a:rPr lang="zh-TW" altLang="en-US" b="1" dirty="0">
                <a:effectLst>
                  <a:outerShdw blurRad="38100" dist="38100" dir="2700000" algn="tl">
                    <a:srgbClr val="000000">
                      <a:alpha val="43137"/>
                    </a:srgbClr>
                  </a:outerShdw>
                </a:effectLst>
              </a:rPr>
              <a:t>第</a:t>
            </a: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章：網路層</a:t>
            </a:r>
            <a:r>
              <a:rPr lang="zh-TW" altLang="en-US" b="1" dirty="0" smtClean="0">
                <a:effectLst>
                  <a:outerShdw blurRad="38100" dist="38100" dir="2700000" algn="tl">
                    <a:srgbClr val="000000">
                      <a:alpha val="43137"/>
                    </a:srgbClr>
                  </a:outerShdw>
                </a:effectLst>
              </a:rPr>
              <a:t>協定</a:t>
            </a:r>
            <a:endParaRPr lang="zh-TW" altLang="en-US" b="1" dirty="0">
              <a:effectLst>
                <a:outerShdw blurRad="38100" dist="38100" dir="2700000" algn="tl">
                  <a:srgbClr val="000000">
                    <a:alpha val="43137"/>
                  </a:srgbClr>
                </a:outerShdw>
              </a:effectLst>
            </a:endParaRPr>
          </a:p>
          <a:p>
            <a:pPr marL="0" indent="0">
              <a:buNone/>
            </a:pPr>
            <a:r>
              <a:rPr lang="zh-TW" altLang="en-US" b="1" dirty="0">
                <a:effectLst>
                  <a:outerShdw blurRad="38100" dist="38100" dir="2700000" algn="tl">
                    <a:srgbClr val="000000">
                      <a:alpha val="43137"/>
                    </a:srgbClr>
                  </a:outerShdw>
                </a:effectLst>
              </a:rPr>
              <a:t>第</a:t>
            </a:r>
            <a:r>
              <a:rPr lang="en-US" altLang="zh-TW" b="1" dirty="0">
                <a:effectLst>
                  <a:outerShdw blurRad="38100" dist="38100" dir="2700000" algn="tl">
                    <a:srgbClr val="000000">
                      <a:alpha val="43137"/>
                    </a:srgbClr>
                  </a:outerShdw>
                </a:effectLst>
              </a:rPr>
              <a:t>8</a:t>
            </a:r>
            <a:r>
              <a:rPr lang="zh-TW" altLang="en-US" b="1" dirty="0">
                <a:effectLst>
                  <a:outerShdw blurRad="38100" dist="38100" dir="2700000" algn="tl">
                    <a:srgbClr val="000000">
                      <a:alpha val="43137"/>
                    </a:srgbClr>
                  </a:outerShdw>
                </a:effectLst>
              </a:rPr>
              <a:t>章：傳輸層</a:t>
            </a:r>
            <a:r>
              <a:rPr lang="zh-TW" altLang="en-US" b="1" dirty="0" smtClean="0">
                <a:effectLst>
                  <a:outerShdw blurRad="38100" dist="38100" dir="2700000" algn="tl">
                    <a:srgbClr val="000000">
                      <a:alpha val="43137"/>
                    </a:srgbClr>
                  </a:outerShdw>
                </a:effectLst>
              </a:rPr>
              <a:t>協定</a:t>
            </a:r>
            <a:endParaRPr lang="zh-TW" altLang="en-US" b="1" dirty="0">
              <a:effectLst>
                <a:outerShdw blurRad="38100" dist="38100" dir="2700000" algn="tl">
                  <a:srgbClr val="000000">
                    <a:alpha val="43137"/>
                  </a:srgbClr>
                </a:outerShdw>
              </a:effectLst>
            </a:endParaRPr>
          </a:p>
          <a:p>
            <a:pPr marL="0" indent="0">
              <a:buNone/>
            </a:pPr>
            <a:r>
              <a:rPr lang="zh-TW" altLang="en-US" b="1" dirty="0">
                <a:effectLst>
                  <a:outerShdw blurRad="38100" dist="38100" dir="2700000" algn="tl">
                    <a:srgbClr val="000000">
                      <a:alpha val="43137"/>
                    </a:srgbClr>
                  </a:outerShdw>
                </a:effectLst>
              </a:rPr>
              <a:t>第</a:t>
            </a:r>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章：常見上層協定</a:t>
            </a:r>
          </a:p>
          <a:p>
            <a:pPr marL="0" indent="0">
              <a:buNone/>
            </a:pPr>
            <a:endParaRPr lang="zh-TW" altLang="en-US" dirty="0"/>
          </a:p>
          <a:p>
            <a:pPr marL="0" indent="0">
              <a:buNone/>
            </a:pPr>
            <a:r>
              <a:rPr lang="zh-TW" altLang="en-US" dirty="0"/>
              <a:t>第</a:t>
            </a:r>
            <a:r>
              <a:rPr lang="en-US" altLang="zh-TW" dirty="0"/>
              <a:t>10</a:t>
            </a:r>
            <a:r>
              <a:rPr lang="zh-TW" altLang="en-US" dirty="0"/>
              <a:t>章：真實世界裡的基本</a:t>
            </a:r>
            <a:r>
              <a:rPr lang="zh-TW" altLang="en-US" dirty="0" smtClean="0"/>
              <a:t>情境</a:t>
            </a:r>
            <a:endParaRPr lang="zh-TW" altLang="en-US" dirty="0"/>
          </a:p>
          <a:p>
            <a:pPr marL="0" indent="0">
              <a:buNone/>
            </a:pPr>
            <a:r>
              <a:rPr lang="zh-TW" altLang="en-US" dirty="0"/>
              <a:t>第</a:t>
            </a:r>
            <a:r>
              <a:rPr lang="en-US" altLang="zh-TW" dirty="0"/>
              <a:t>11</a:t>
            </a:r>
            <a:r>
              <a:rPr lang="zh-TW" altLang="en-US" dirty="0"/>
              <a:t>章：與遲緩的網路</a:t>
            </a:r>
            <a:r>
              <a:rPr lang="zh-TW" altLang="en-US" dirty="0" smtClean="0"/>
              <a:t>對抗</a:t>
            </a:r>
            <a:r>
              <a:rPr lang="en-US" altLang="zh-TW" dirty="0" smtClean="0"/>
              <a:t>::</a:t>
            </a:r>
            <a:r>
              <a:rPr lang="zh-TW" altLang="en-US" dirty="0" smtClean="0"/>
              <a:t>如何</a:t>
            </a:r>
            <a:r>
              <a:rPr lang="zh-TW" altLang="en-US" dirty="0"/>
              <a:t>解決</a:t>
            </a:r>
            <a:r>
              <a:rPr lang="zh-TW" altLang="en-US" dirty="0" smtClean="0"/>
              <a:t>網路</a:t>
            </a:r>
            <a:r>
              <a:rPr lang="zh-TW" altLang="en-US" dirty="0"/>
              <a:t>效能不</a:t>
            </a:r>
            <a:r>
              <a:rPr lang="zh-TW" altLang="en-US" dirty="0" smtClean="0"/>
              <a:t>彰</a:t>
            </a:r>
            <a:endParaRPr lang="en-US" altLang="zh-TW" dirty="0" smtClean="0"/>
          </a:p>
          <a:p>
            <a:pPr marL="0" indent="0">
              <a:buNone/>
            </a:pPr>
            <a:r>
              <a:rPr lang="zh-TW" altLang="en-US" dirty="0" smtClean="0"/>
              <a:t>第</a:t>
            </a:r>
            <a:r>
              <a:rPr lang="en-US" altLang="zh-TW" dirty="0"/>
              <a:t>12</a:t>
            </a:r>
            <a:r>
              <a:rPr lang="zh-TW" altLang="en-US" dirty="0"/>
              <a:t>章：資安封包分析</a:t>
            </a:r>
          </a:p>
          <a:p>
            <a:pPr marL="0" indent="0">
              <a:buNone/>
            </a:pPr>
            <a:r>
              <a:rPr lang="zh-TW" altLang="en-US" dirty="0" smtClean="0"/>
              <a:t>第</a:t>
            </a:r>
            <a:r>
              <a:rPr lang="en-US" altLang="zh-TW" dirty="0"/>
              <a:t>13</a:t>
            </a:r>
            <a:r>
              <a:rPr lang="zh-TW" altLang="en-US" dirty="0"/>
              <a:t>章：無線網路封包</a:t>
            </a:r>
            <a:r>
              <a:rPr lang="zh-TW" altLang="en-US" dirty="0" smtClean="0"/>
              <a:t>分析</a:t>
            </a:r>
            <a:endParaRPr lang="zh-TW" altLang="en-US" dirty="0"/>
          </a:p>
        </p:txBody>
      </p:sp>
    </p:spTree>
    <p:extLst>
      <p:ext uri="{BB962C8B-B14F-4D97-AF65-F5344CB8AC3E}">
        <p14:creationId xmlns:p14="http://schemas.microsoft.com/office/powerpoint/2010/main" val="3434424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smtClean="0"/>
              <a:t>Network </a:t>
            </a:r>
            <a:r>
              <a:rPr lang="en-US" altLang="zh-TW" sz="5400" dirty="0" err="1" smtClean="0"/>
              <a:t>Forensics@CTF</a:t>
            </a:r>
            <a:endParaRPr lang="zh-TW" altLang="en-US" sz="5400" dirty="0"/>
          </a:p>
        </p:txBody>
      </p:sp>
    </p:spTree>
    <p:extLst>
      <p:ext uri="{BB962C8B-B14F-4D97-AF65-F5344CB8AC3E}">
        <p14:creationId xmlns:p14="http://schemas.microsoft.com/office/powerpoint/2010/main" val="2055788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52166"/>
            <a:ext cx="12192000" cy="16146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bitsctf-2017/forensic/woodstock-1-10</a:t>
            </a:r>
            <a:endParaRPr lang="en-US" altLang="zh-TW" sz="3200" b="1" dirty="0"/>
          </a:p>
        </p:txBody>
      </p:sp>
      <p:sp>
        <p:nvSpPr>
          <p:cNvPr id="6" name="矩形 5"/>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30681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849" y="205946"/>
            <a:ext cx="11318789" cy="61701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題目敘述</a:t>
            </a:r>
            <a:endParaRPr lang="zh-TW" altLang="en-US" dirty="0"/>
          </a:p>
        </p:txBody>
      </p:sp>
      <p:sp>
        <p:nvSpPr>
          <p:cNvPr id="3" name="內容版面配置區 2"/>
          <p:cNvSpPr>
            <a:spLocks noGrp="1"/>
          </p:cNvSpPr>
          <p:nvPr>
            <p:ph idx="1"/>
          </p:nvPr>
        </p:nvSpPr>
        <p:spPr>
          <a:xfrm>
            <a:off x="1530177" y="2286944"/>
            <a:ext cx="8973065" cy="1535413"/>
          </a:xfrm>
        </p:spPr>
        <p:txBody>
          <a:bodyPr>
            <a:normAutofit/>
          </a:bodyPr>
          <a:lstStyle/>
          <a:p>
            <a:pPr marL="0" indent="0">
              <a:buNone/>
            </a:pPr>
            <a:r>
              <a:rPr lang="en-US" altLang="zh-TW" sz="4400" dirty="0"/>
              <a:t>Someone intercepted a chat between </a:t>
            </a:r>
            <a:r>
              <a:rPr lang="en-US" altLang="zh-TW" sz="4400" dirty="0" err="1"/>
              <a:t>illustris</a:t>
            </a:r>
            <a:r>
              <a:rPr lang="en-US" altLang="zh-TW" sz="4400" dirty="0"/>
              <a:t> and </a:t>
            </a:r>
            <a:r>
              <a:rPr lang="en-US" altLang="zh-TW" sz="4400" dirty="0" err="1"/>
              <a:t>codelec</a:t>
            </a:r>
            <a:endParaRPr lang="en-US" altLang="zh-TW" sz="4400" dirty="0"/>
          </a:p>
        </p:txBody>
      </p:sp>
      <p:sp>
        <p:nvSpPr>
          <p:cNvPr id="4" name="矩形 3"/>
          <p:cNvSpPr/>
          <p:nvPr/>
        </p:nvSpPr>
        <p:spPr>
          <a:xfrm>
            <a:off x="985835" y="5086049"/>
            <a:ext cx="4475649"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題目附檔</a:t>
            </a:r>
            <a:r>
              <a:rPr lang="en-US" altLang="zh-TW" sz="3200" b="1" dirty="0">
                <a:effectLst>
                  <a:outerShdw blurRad="38100" dist="38100" dir="2700000" algn="tl">
                    <a:srgbClr val="000000">
                      <a:alpha val="43137"/>
                    </a:srgbClr>
                  </a:outerShdw>
                </a:effectLst>
              </a:rPr>
              <a:t>::ws1_2.pcapng</a:t>
            </a:r>
          </a:p>
        </p:txBody>
      </p:sp>
    </p:spTree>
    <p:extLst>
      <p:ext uri="{BB962C8B-B14F-4D97-AF65-F5344CB8AC3E}">
        <p14:creationId xmlns:p14="http://schemas.microsoft.com/office/powerpoint/2010/main" val="343178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1178781" y="278110"/>
            <a:ext cx="7938856" cy="6378062"/>
          </a:xfrm>
          <a:prstGeom prst="rect">
            <a:avLst/>
          </a:prstGeom>
        </p:spPr>
      </p:pic>
      <p:sp>
        <p:nvSpPr>
          <p:cNvPr id="7" name="矩形 6"/>
          <p:cNvSpPr/>
          <p:nvPr/>
        </p:nvSpPr>
        <p:spPr>
          <a:xfrm>
            <a:off x="2504303" y="5486570"/>
            <a:ext cx="6096000" cy="646331"/>
          </a:xfrm>
          <a:prstGeom prst="rect">
            <a:avLst/>
          </a:prstGeom>
        </p:spPr>
        <p:txBody>
          <a:bodyPr>
            <a:spAutoFit/>
          </a:bodyPr>
          <a:lstStyle/>
          <a:p>
            <a:r>
              <a:rPr lang="en-US" altLang="zh-TW" dirty="0" err="1"/>
              <a:t>root@kali</a:t>
            </a:r>
            <a:r>
              <a:rPr lang="en-US" altLang="zh-TW" dirty="0"/>
              <a:t>:~/Desktop# </a:t>
            </a:r>
            <a:r>
              <a:rPr lang="en-US" altLang="zh-TW" b="1" dirty="0">
                <a:solidFill>
                  <a:srgbClr val="FF0000"/>
                </a:solidFill>
                <a:effectLst>
                  <a:outerShdw blurRad="38100" dist="38100" dir="2700000" algn="tl">
                    <a:srgbClr val="000000">
                      <a:alpha val="43137"/>
                    </a:srgbClr>
                  </a:outerShdw>
                </a:effectLst>
              </a:rPr>
              <a:t>strings ws1_2.pcapng | grep BITSCT</a:t>
            </a:r>
          </a:p>
          <a:p>
            <a:r>
              <a:rPr lang="en-US" altLang="zh-TW" dirty="0"/>
              <a:t>$</a:t>
            </a:r>
            <a:r>
              <a:rPr lang="en-US" altLang="zh-TW" dirty="0" err="1"/>
              <a:t>MyPass</a:t>
            </a:r>
            <a:r>
              <a:rPr lang="en-US" altLang="zh-TW" dirty="0"/>
              <a:t> BITSCTF{such_s3cure_much_w0w}|</a:t>
            </a:r>
          </a:p>
        </p:txBody>
      </p:sp>
    </p:spTree>
    <p:extLst>
      <p:ext uri="{BB962C8B-B14F-4D97-AF65-F5344CB8AC3E}">
        <p14:creationId xmlns:p14="http://schemas.microsoft.com/office/powerpoint/2010/main" val="1817077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52166"/>
            <a:ext cx="12192000" cy="16146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smtClean="0"/>
              <a:t>HITCON CTF 2017::Data &amp; Mining</a:t>
            </a:r>
            <a:endParaRPr lang="en-US" altLang="zh-TW" sz="4400" b="1" dirty="0"/>
          </a:p>
        </p:txBody>
      </p:sp>
      <p:sp>
        <p:nvSpPr>
          <p:cNvPr id="6" name="矩形 5"/>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425261" y="3017515"/>
            <a:ext cx="6942093" cy="461665"/>
          </a:xfrm>
          <a:prstGeom prst="rect">
            <a:avLst/>
          </a:prstGeom>
        </p:spPr>
        <p:txBody>
          <a:bodyPr wrap="none">
            <a:spAutoFit/>
          </a:bodyPr>
          <a:lstStyle/>
          <a:p>
            <a:r>
              <a:rPr lang="en-US" altLang="zh-TW" sz="2400" dirty="0" smtClean="0"/>
              <a:t>traffic-1b2b39e2c2231e6b98c77700da047b78.pcapng</a:t>
            </a:r>
            <a:endParaRPr lang="zh-TW" altLang="en-US" sz="2400" dirty="0"/>
          </a:p>
        </p:txBody>
      </p:sp>
    </p:spTree>
    <p:extLst>
      <p:ext uri="{BB962C8B-B14F-4D97-AF65-F5344CB8AC3E}">
        <p14:creationId xmlns:p14="http://schemas.microsoft.com/office/powerpoint/2010/main" val="739816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smtClean="0"/>
              <a:t>Network Forensics</a:t>
            </a:r>
            <a:endParaRPr lang="zh-TW" altLang="en-US" sz="5400" dirty="0"/>
          </a:p>
        </p:txBody>
      </p:sp>
    </p:spTree>
    <p:extLst>
      <p:ext uri="{BB962C8B-B14F-4D97-AF65-F5344CB8AC3E}">
        <p14:creationId xmlns:p14="http://schemas.microsoft.com/office/powerpoint/2010/main" val="3005481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449" y="200370"/>
            <a:ext cx="2629929" cy="1072014"/>
          </a:xfrm>
        </p:spPr>
        <p:txBody>
          <a:bodyPr/>
          <a:lstStyle/>
          <a:p>
            <a:r>
              <a:rPr lang="zh-TW" altLang="en-US" dirty="0"/>
              <a:t>題目敘述</a:t>
            </a:r>
          </a:p>
        </p:txBody>
      </p:sp>
      <p:pic>
        <p:nvPicPr>
          <p:cNvPr id="6" name="內容版面配置區 5"/>
          <p:cNvPicPr>
            <a:picLocks noGrp="1" noChangeAspect="1"/>
          </p:cNvPicPr>
          <p:nvPr>
            <p:ph idx="1"/>
          </p:nvPr>
        </p:nvPicPr>
        <p:blipFill>
          <a:blip r:embed="rId2"/>
          <a:stretch>
            <a:fillRect/>
          </a:stretch>
        </p:blipFill>
        <p:spPr>
          <a:xfrm>
            <a:off x="1145060" y="1214718"/>
            <a:ext cx="9478058" cy="5326125"/>
          </a:xfrm>
          <a:prstGeom prst="rect">
            <a:avLst/>
          </a:prstGeom>
        </p:spPr>
      </p:pic>
    </p:spTree>
    <p:extLst>
      <p:ext uri="{BB962C8B-B14F-4D97-AF65-F5344CB8AC3E}">
        <p14:creationId xmlns:p14="http://schemas.microsoft.com/office/powerpoint/2010/main" val="185232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err="1"/>
              <a:t>root@kali</a:t>
            </a:r>
            <a:r>
              <a:rPr lang="en-US" altLang="zh-TW" dirty="0"/>
              <a:t>:~/Desktop# </a:t>
            </a:r>
            <a:r>
              <a:rPr lang="en-US" altLang="zh-TW" b="1" dirty="0">
                <a:solidFill>
                  <a:srgbClr val="FF0000"/>
                </a:solidFill>
                <a:effectLst>
                  <a:outerShdw blurRad="38100" dist="38100" dir="2700000" algn="tl">
                    <a:srgbClr val="000000">
                      <a:alpha val="43137"/>
                    </a:srgbClr>
                  </a:outerShdw>
                </a:effectLst>
              </a:rPr>
              <a:t>strings traffic-1b2b39e2c2231e6b98c77700da047b78.pcapng | grep </a:t>
            </a:r>
            <a:r>
              <a:rPr lang="en-US" altLang="zh-TW" b="1" dirty="0" err="1">
                <a:solidFill>
                  <a:srgbClr val="FF0000"/>
                </a:solidFill>
                <a:effectLst>
                  <a:outerShdw blurRad="38100" dist="38100" dir="2700000" algn="tl">
                    <a:srgbClr val="000000">
                      <a:alpha val="43137"/>
                    </a:srgbClr>
                  </a:outerShdw>
                </a:effectLst>
              </a:rPr>
              <a:t>hitcon</a:t>
            </a:r>
            <a:endParaRPr lang="en-US" altLang="zh-TW" b="1" dirty="0">
              <a:solidFill>
                <a:srgbClr val="FF0000"/>
              </a:solidFill>
              <a:effectLst>
                <a:outerShdw blurRad="38100" dist="38100" dir="2700000" algn="tl">
                  <a:srgbClr val="000000">
                    <a:alpha val="43137"/>
                  </a:srgbClr>
                </a:outerShdw>
              </a:effectLst>
            </a:endParaRPr>
          </a:p>
          <a:p>
            <a:r>
              <a:rPr lang="en-US" altLang="zh-TW" dirty="0"/>
              <a:t>{"method":"login","</a:t>
            </a:r>
            <a:r>
              <a:rPr lang="en-US" altLang="zh-TW" dirty="0" err="1"/>
              <a:t>params</a:t>
            </a:r>
            <a:r>
              <a:rPr lang="en-US" altLang="zh-TW" dirty="0"/>
              <a:t>":{"login":"45duiDz79Y2AtSZH2pw9uV8YXmvtAT8tVNAYrfKTUnYiQZT5BMdRrGD4hbipmZ5DoaQXLak9ENEwYNC7kVk3ivDyMHyZCVV","pass":"</a:t>
            </a:r>
            <a:r>
              <a:rPr lang="en-US" altLang="zh-TW" b="1" dirty="0">
                <a:solidFill>
                  <a:srgbClr val="FF0000"/>
                </a:solidFill>
                <a:effectLst>
                  <a:outerShdw blurRad="38100" dist="38100" dir="2700000" algn="tl">
                    <a:srgbClr val="000000">
                      <a:alpha val="43137"/>
                    </a:srgbClr>
                  </a:outerShdw>
                </a:effectLst>
              </a:rPr>
              <a:t>hitcon{</a:t>
            </a:r>
            <a:r>
              <a:rPr lang="en-US" altLang="zh-TW" b="1" dirty="0" err="1">
                <a:solidFill>
                  <a:srgbClr val="FF0000"/>
                </a:solidFill>
                <a:effectLst>
                  <a:outerShdw blurRad="38100" dist="38100" dir="2700000" algn="tl">
                    <a:srgbClr val="000000">
                      <a:alpha val="43137"/>
                    </a:srgbClr>
                  </a:outerShdw>
                </a:effectLst>
              </a:rPr>
              <a:t>BTC_is_so_expensive</a:t>
            </a:r>
            <a:r>
              <a:rPr lang="en-US" altLang="zh-TW" b="1" dirty="0">
                <a:solidFill>
                  <a:srgbClr val="FF0000"/>
                </a:solidFill>
                <a:effectLst>
                  <a:outerShdw blurRad="38100" dist="38100" dir="2700000" algn="tl">
                    <a:srgbClr val="000000">
                      <a:alpha val="43137"/>
                    </a:srgbClr>
                  </a:outerShdw>
                </a:effectLst>
              </a:rPr>
              <a:t>_$$$$$$$}</a:t>
            </a:r>
            <a:r>
              <a:rPr lang="en-US" altLang="zh-TW" dirty="0"/>
              <a:t>","agent":"</a:t>
            </a:r>
            <a:r>
              <a:rPr lang="en-US" altLang="zh-TW" dirty="0" err="1"/>
              <a:t>xmr-stak-cpu</a:t>
            </a:r>
            <a:r>
              <a:rPr lang="en-US" altLang="zh-TW" dirty="0"/>
              <a:t>/1.3.0-1.5.0"},"id":1}</a:t>
            </a:r>
          </a:p>
          <a:p>
            <a:endParaRPr lang="zh-TW" altLang="en-US" dirty="0"/>
          </a:p>
        </p:txBody>
      </p:sp>
    </p:spTree>
    <p:extLst>
      <p:ext uri="{BB962C8B-B14F-4D97-AF65-F5344CB8AC3E}">
        <p14:creationId xmlns:p14="http://schemas.microsoft.com/office/powerpoint/2010/main" val="979314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52166"/>
            <a:ext cx="12192000" cy="16146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Google CTF 2016: No Big Deal</a:t>
            </a:r>
            <a:endParaRPr lang="en-US" altLang="zh-TW" sz="3200" b="1" dirty="0"/>
          </a:p>
        </p:txBody>
      </p:sp>
      <p:sp>
        <p:nvSpPr>
          <p:cNvPr id="6" name="矩形 5"/>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891849" y="2032188"/>
            <a:ext cx="3739978" cy="923330"/>
          </a:xfrm>
          <a:prstGeom prst="rect">
            <a:avLst/>
          </a:prstGeom>
        </p:spPr>
        <p:txBody>
          <a:bodyPr wrap="square">
            <a:spAutoFit/>
          </a:bodyPr>
          <a:lstStyle/>
          <a:p>
            <a:r>
              <a:rPr lang="fr-FR" altLang="zh-TW" dirty="0"/>
              <a:t>&gt;&gt;&gt; import base64</a:t>
            </a:r>
          </a:p>
          <a:p>
            <a:r>
              <a:rPr lang="fr-FR" altLang="zh-TW" dirty="0"/>
              <a:t>&gt;&gt;&gt; base64.b64encode("CTF")</a:t>
            </a:r>
          </a:p>
          <a:p>
            <a:r>
              <a:rPr lang="fr-FR" altLang="zh-TW" dirty="0"/>
              <a:t>'Q1RG'</a:t>
            </a:r>
          </a:p>
        </p:txBody>
      </p:sp>
      <p:sp>
        <p:nvSpPr>
          <p:cNvPr id="3" name="矩形 2"/>
          <p:cNvSpPr/>
          <p:nvPr/>
        </p:nvSpPr>
        <p:spPr>
          <a:xfrm>
            <a:off x="2205694" y="3086024"/>
            <a:ext cx="3047181" cy="369332"/>
          </a:xfrm>
          <a:prstGeom prst="rect">
            <a:avLst/>
          </a:prstGeom>
        </p:spPr>
        <p:txBody>
          <a:bodyPr wrap="none">
            <a:spAutoFit/>
          </a:bodyPr>
          <a:lstStyle/>
          <a:p>
            <a:r>
              <a:rPr lang="zh-TW" altLang="en-US" dirty="0" smtClean="0"/>
              <a:t>答案格式</a:t>
            </a:r>
            <a:r>
              <a:rPr lang="en-US" altLang="zh-TW" dirty="0" smtClean="0"/>
              <a:t>::CTF{…………………….}</a:t>
            </a:r>
            <a:endParaRPr lang="fr-FR" altLang="zh-TW" dirty="0"/>
          </a:p>
        </p:txBody>
      </p:sp>
      <p:sp>
        <p:nvSpPr>
          <p:cNvPr id="5" name="矩形 4"/>
          <p:cNvSpPr/>
          <p:nvPr/>
        </p:nvSpPr>
        <p:spPr>
          <a:xfrm>
            <a:off x="1408669" y="5663592"/>
            <a:ext cx="10008974" cy="369332"/>
          </a:xfrm>
          <a:prstGeom prst="rect">
            <a:avLst/>
          </a:prstGeom>
        </p:spPr>
        <p:txBody>
          <a:bodyPr wrap="square">
            <a:spAutoFit/>
          </a:bodyPr>
          <a:lstStyle/>
          <a:p>
            <a:r>
              <a:rPr lang="en-US" altLang="zh-TW" dirty="0"/>
              <a:t>https://github.com/ctfs/write-ups-2016/tree/master/google-ctf-2016/forensics/no-big-deal-50</a:t>
            </a:r>
            <a:endParaRPr lang="zh-TW" altLang="en-US" dirty="0"/>
          </a:p>
        </p:txBody>
      </p:sp>
    </p:spTree>
    <p:extLst>
      <p:ext uri="{BB962C8B-B14F-4D97-AF65-F5344CB8AC3E}">
        <p14:creationId xmlns:p14="http://schemas.microsoft.com/office/powerpoint/2010/main" val="2129230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849" y="205946"/>
            <a:ext cx="11318789" cy="61701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題目敘述</a:t>
            </a:r>
            <a:endParaRPr lang="zh-TW" altLang="en-US" dirty="0"/>
          </a:p>
        </p:txBody>
      </p:sp>
      <p:sp>
        <p:nvSpPr>
          <p:cNvPr id="3" name="內容版面配置區 2"/>
          <p:cNvSpPr>
            <a:spLocks noGrp="1"/>
          </p:cNvSpPr>
          <p:nvPr>
            <p:ph idx="1"/>
          </p:nvPr>
        </p:nvSpPr>
        <p:spPr>
          <a:xfrm>
            <a:off x="838200" y="1825625"/>
            <a:ext cx="10515600" cy="2466289"/>
          </a:xfrm>
        </p:spPr>
        <p:txBody>
          <a:bodyPr/>
          <a:lstStyle/>
          <a:p>
            <a:r>
              <a:rPr lang="en-US" altLang="zh-TW" dirty="0"/>
              <a:t>Sometimes the answer is immediately obvious, sometimes it's obscured.</a:t>
            </a:r>
          </a:p>
          <a:p>
            <a:endParaRPr lang="en-US" altLang="zh-TW" dirty="0"/>
          </a:p>
          <a:p>
            <a:r>
              <a:rPr lang="en-US" altLang="zh-TW" dirty="0"/>
              <a:t>Find the answer in here https://</a:t>
            </a:r>
            <a:r>
              <a:rPr lang="en-US" altLang="zh-TW" dirty="0" smtClean="0"/>
              <a:t>storage.googleapis.com/ctf-staging-challenges/no-big-deal.pcap.gz</a:t>
            </a:r>
            <a:endParaRPr lang="zh-TW" altLang="en-US" dirty="0"/>
          </a:p>
        </p:txBody>
      </p:sp>
      <p:sp>
        <p:nvSpPr>
          <p:cNvPr id="4" name="矩形 3"/>
          <p:cNvSpPr/>
          <p:nvPr/>
        </p:nvSpPr>
        <p:spPr>
          <a:xfrm>
            <a:off x="985835" y="5086049"/>
            <a:ext cx="3102003"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題目附檔</a:t>
            </a:r>
            <a:r>
              <a:rPr lang="en-US" altLang="zh-TW" b="1" dirty="0">
                <a:effectLst>
                  <a:outerShdw blurRad="38100" dist="38100" dir="2700000" algn="tl">
                    <a:srgbClr val="000000">
                      <a:alpha val="43137"/>
                    </a:srgbClr>
                  </a:outerShdw>
                </a:effectLst>
              </a:rPr>
              <a:t>::</a:t>
            </a:r>
            <a:r>
              <a:rPr lang="en-US" altLang="zh-TW" b="1" dirty="0" smtClean="0">
                <a:effectLst>
                  <a:outerShdw blurRad="38100" dist="38100" dir="2700000" algn="tl">
                    <a:srgbClr val="000000">
                      <a:alpha val="43137"/>
                    </a:srgbClr>
                  </a:outerShdw>
                </a:effectLst>
              </a:rPr>
              <a:t>no-big-deal.pcap.gz</a:t>
            </a:r>
            <a:endParaRPr lang="en-US" altLang="zh-TW"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62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825625"/>
            <a:ext cx="10884243" cy="4237424"/>
          </a:xfrm>
        </p:spPr>
        <p:txBody>
          <a:bodyPr>
            <a:normAutofit fontScale="85000" lnSpcReduction="20000"/>
          </a:bodyPr>
          <a:lstStyle/>
          <a:p>
            <a:pPr marL="0" indent="0">
              <a:buNone/>
            </a:pPr>
            <a:r>
              <a:rPr lang="en-US" altLang="zh-TW" dirty="0" smtClean="0"/>
              <a:t>…………………………………………………………………………………</a:t>
            </a:r>
          </a:p>
          <a:p>
            <a:pPr marL="0" indent="0">
              <a:buNone/>
            </a:pPr>
            <a:r>
              <a:rPr lang="en-US" altLang="zh-TW" dirty="0" smtClean="0"/>
              <a:t>_</a:t>
            </a:r>
            <a:r>
              <a:rPr lang="en-US" altLang="zh-TW" dirty="0" err="1"/>
              <a:t>BHRfS_M</a:t>
            </a:r>
            <a:endParaRPr lang="en-US" altLang="zh-TW" dirty="0"/>
          </a:p>
          <a:p>
            <a:pPr marL="0" indent="0">
              <a:buNone/>
            </a:pPr>
            <a:r>
              <a:rPr lang="en-US" altLang="zh-TW" b="1" dirty="0">
                <a:solidFill>
                  <a:srgbClr val="FF0000"/>
                </a:solidFill>
                <a:effectLst>
                  <a:outerShdw blurRad="38100" dist="38100" dir="2700000" algn="tl">
                    <a:srgbClr val="000000">
                      <a:alpha val="43137"/>
                    </a:srgbClr>
                  </a:outerShdw>
                </a:effectLst>
              </a:rPr>
              <a:t>Q1RGe2JldHRlcmZzLnRoYW4ueW91cnN9</a:t>
            </a:r>
          </a:p>
          <a:p>
            <a:pPr marL="0" indent="0">
              <a:buNone/>
            </a:pPr>
            <a:r>
              <a:rPr lang="en-US" altLang="zh-TW" dirty="0"/>
              <a:t>2 Wy7</a:t>
            </a:r>
          </a:p>
          <a:p>
            <a:pPr marL="0" indent="0">
              <a:buNone/>
            </a:pPr>
            <a:r>
              <a:rPr lang="en-US" altLang="zh-TW" dirty="0"/>
              <a:t>!</a:t>
            </a:r>
            <a:r>
              <a:rPr lang="en-US" altLang="zh-TW" dirty="0" err="1"/>
              <a:t>gDf</a:t>
            </a:r>
            <a:endParaRPr lang="en-US" altLang="zh-TW" dirty="0"/>
          </a:p>
          <a:p>
            <a:pPr marL="0" indent="0">
              <a:buNone/>
            </a:pPr>
            <a:r>
              <a:rPr lang="en-US" altLang="zh-TW" dirty="0"/>
              <a:t>_</a:t>
            </a:r>
            <a:r>
              <a:rPr lang="en-US" altLang="zh-TW" dirty="0" err="1"/>
              <a:t>BHRfS_M</a:t>
            </a:r>
            <a:endParaRPr lang="en-US" altLang="zh-TW" dirty="0"/>
          </a:p>
          <a:p>
            <a:pPr marL="0" indent="0">
              <a:buNone/>
            </a:pPr>
            <a:r>
              <a:rPr lang="en-US" altLang="zh-TW" b="1" dirty="0">
                <a:solidFill>
                  <a:srgbClr val="FF0000"/>
                </a:solidFill>
                <a:effectLst>
                  <a:outerShdw blurRad="38100" dist="38100" dir="2700000" algn="tl">
                    <a:srgbClr val="000000">
                      <a:alpha val="43137"/>
                    </a:srgbClr>
                  </a:outerShdw>
                </a:effectLst>
              </a:rPr>
              <a:t>Q1RGe2JldHRlcmZzLnRoYW4ueW91cnN9</a:t>
            </a:r>
          </a:p>
          <a:p>
            <a:pPr marL="0" indent="0">
              <a:buNone/>
            </a:pPr>
            <a:r>
              <a:rPr lang="en-US" altLang="zh-TW" dirty="0"/>
              <a:t>`</a:t>
            </a:r>
            <a:r>
              <a:rPr lang="en-US" altLang="zh-TW" dirty="0" err="1"/>
              <a:t>gDf</a:t>
            </a:r>
            <a:endParaRPr lang="en-US" altLang="zh-TW" dirty="0"/>
          </a:p>
          <a:p>
            <a:pPr marL="0" indent="0">
              <a:buNone/>
            </a:pPr>
            <a:r>
              <a:rPr lang="en-US" altLang="zh-TW" dirty="0"/>
              <a:t>2 WK</a:t>
            </a:r>
          </a:p>
          <a:p>
            <a:pPr marL="0" indent="0">
              <a:buNone/>
            </a:pPr>
            <a:r>
              <a:rPr lang="en-US" altLang="zh-TW" dirty="0" err="1"/>
              <a:t>root@kali</a:t>
            </a:r>
            <a:r>
              <a:rPr lang="en-US" altLang="zh-TW" dirty="0"/>
              <a:t>:~/Desktop# </a:t>
            </a:r>
            <a:r>
              <a:rPr lang="en-US" altLang="zh-TW" b="1" dirty="0">
                <a:solidFill>
                  <a:srgbClr val="FF0000"/>
                </a:solidFill>
                <a:effectLst>
                  <a:outerShdw blurRad="38100" dist="38100" dir="2700000" algn="tl">
                    <a:srgbClr val="000000">
                      <a:alpha val="43137"/>
                    </a:srgbClr>
                  </a:outerShdw>
                </a:effectLst>
              </a:rPr>
              <a:t>echo 'Q1RGe2JldHRlcmZzLnRoYW4ueW91cnN9' | base64 -d</a:t>
            </a:r>
          </a:p>
          <a:p>
            <a:pPr marL="0" indent="0">
              <a:buNone/>
            </a:pPr>
            <a:r>
              <a:rPr lang="en-US" altLang="zh-TW" dirty="0"/>
              <a:t>CTF{</a:t>
            </a:r>
            <a:r>
              <a:rPr lang="en-US" altLang="zh-TW" dirty="0" err="1"/>
              <a:t>betterfs.than.yours</a:t>
            </a:r>
            <a:r>
              <a:rPr lang="en-US" altLang="zh-TW" dirty="0"/>
              <a:t>}</a:t>
            </a:r>
            <a:endParaRPr lang="zh-TW" altLang="en-US" dirty="0"/>
          </a:p>
        </p:txBody>
      </p:sp>
      <p:sp>
        <p:nvSpPr>
          <p:cNvPr id="4" name="矩形 3"/>
          <p:cNvSpPr/>
          <p:nvPr/>
        </p:nvSpPr>
        <p:spPr>
          <a:xfrm>
            <a:off x="703043" y="851478"/>
            <a:ext cx="7962051" cy="584775"/>
          </a:xfrm>
          <a:prstGeom prst="rect">
            <a:avLst/>
          </a:prstGeom>
        </p:spPr>
        <p:txBody>
          <a:bodyPr wrap="none">
            <a:spAutoFit/>
          </a:bodyPr>
          <a:lstStyle/>
          <a:p>
            <a:r>
              <a:rPr lang="en-US" altLang="zh-TW" sz="3200" dirty="0" err="1"/>
              <a:t>root@kali</a:t>
            </a:r>
            <a:r>
              <a:rPr lang="en-US" altLang="zh-TW" sz="3200" dirty="0"/>
              <a:t>:~/Desktop# strings no-big-</a:t>
            </a:r>
            <a:r>
              <a:rPr lang="en-US" altLang="zh-TW" sz="3200" dirty="0" err="1"/>
              <a:t>deal.pcap</a:t>
            </a:r>
            <a:endParaRPr lang="en-US" altLang="zh-TW" sz="3200" dirty="0"/>
          </a:p>
        </p:txBody>
      </p:sp>
    </p:spTree>
    <p:extLst>
      <p:ext uri="{BB962C8B-B14F-4D97-AF65-F5344CB8AC3E}">
        <p14:creationId xmlns:p14="http://schemas.microsoft.com/office/powerpoint/2010/main" val="226011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418" y="1663356"/>
            <a:ext cx="4728217"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strings no-big-</a:t>
            </a:r>
            <a:r>
              <a:rPr lang="en-US" altLang="zh-TW" sz="2500" dirty="0" err="1"/>
              <a:t>deal.pcap</a:t>
            </a:r>
            <a:r>
              <a:rPr lang="en-US" altLang="zh-TW" sz="2500" dirty="0"/>
              <a:t> | grep CTF</a:t>
            </a:r>
            <a:endParaRPr lang="en-US" altLang="zh-TW" sz="2500" b="1" dirty="0">
              <a:solidFill>
                <a:srgbClr val="FF0000"/>
              </a:solidFill>
            </a:endParaRPr>
          </a:p>
        </p:txBody>
      </p:sp>
      <p:sp>
        <p:nvSpPr>
          <p:cNvPr id="8" name="矩形 7"/>
          <p:cNvSpPr/>
          <p:nvPr/>
        </p:nvSpPr>
        <p:spPr>
          <a:xfrm>
            <a:off x="11024" y="797987"/>
            <a:ext cx="12180975" cy="461665"/>
          </a:xfrm>
          <a:prstGeom prst="rect">
            <a:avLst/>
          </a:prstGeom>
          <a:solidFill>
            <a:srgbClr val="FFFF00"/>
          </a:solidFill>
        </p:spPr>
        <p:txBody>
          <a:bodyPr wrap="square">
            <a:spAutoFit/>
          </a:bodyPr>
          <a:lstStyle/>
          <a:p>
            <a:r>
              <a:rPr lang="en-US" altLang="zh-TW" sz="2400" dirty="0"/>
              <a:t>https://github.com/EspacioTeam/write-ups/tree/master/2016/Google/No_Big_Deal</a:t>
            </a:r>
            <a:endParaRPr lang="zh-TW" altLang="en-US" sz="2400" dirty="0"/>
          </a:p>
        </p:txBody>
      </p:sp>
      <p:sp>
        <p:nvSpPr>
          <p:cNvPr id="9" name="文字方塊 8"/>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(1)</a:t>
            </a:r>
            <a:endParaRPr lang="en-US" altLang="zh-TW" sz="4800" b="1"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18" y="2355274"/>
            <a:ext cx="8671304" cy="921326"/>
          </a:xfrm>
          <a:prstGeom prst="rect">
            <a:avLst/>
          </a:prstGeom>
        </p:spPr>
      </p:pic>
      <p:sp>
        <p:nvSpPr>
          <p:cNvPr id="10" name="矩形 9"/>
          <p:cNvSpPr/>
          <p:nvPr/>
        </p:nvSpPr>
        <p:spPr>
          <a:xfrm>
            <a:off x="165417" y="3753593"/>
            <a:ext cx="3068404"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echo -n 'CTF' | base64</a:t>
            </a:r>
            <a:endParaRPr lang="en-US" altLang="zh-TW" sz="2500" b="1" dirty="0">
              <a:solidFill>
                <a:srgbClr val="FF0000"/>
              </a:solidFill>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7" y="4449592"/>
            <a:ext cx="6315048" cy="880382"/>
          </a:xfrm>
          <a:prstGeom prst="rect">
            <a:avLst/>
          </a:prstGeom>
        </p:spPr>
      </p:pic>
      <p:sp>
        <p:nvSpPr>
          <p:cNvPr id="5" name="矩形 4"/>
          <p:cNvSpPr/>
          <p:nvPr/>
        </p:nvSpPr>
        <p:spPr>
          <a:xfrm>
            <a:off x="5043372" y="1740300"/>
            <a:ext cx="2874185"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sz="2000" dirty="0" smtClean="0"/>
              <a:t>過濾CTF字串沒什麼發現</a:t>
            </a:r>
            <a:endParaRPr lang="zh-TW" altLang="en-US" sz="2000" dirty="0"/>
          </a:p>
        </p:txBody>
      </p:sp>
      <p:sp>
        <p:nvSpPr>
          <p:cNvPr id="12" name="矩形 11"/>
          <p:cNvSpPr/>
          <p:nvPr/>
        </p:nvSpPr>
        <p:spPr>
          <a:xfrm>
            <a:off x="3322941" y="3813004"/>
            <a:ext cx="2851743"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sz="2000" dirty="0" smtClean="0"/>
              <a:t>將</a:t>
            </a:r>
            <a:r>
              <a:rPr lang="en-US" altLang="zh-TW" sz="2000" dirty="0" smtClean="0"/>
              <a:t>CTF</a:t>
            </a:r>
            <a:r>
              <a:rPr lang="zh-TW" altLang="en-US" sz="2000" dirty="0" smtClean="0"/>
              <a:t>字串做</a:t>
            </a:r>
            <a:r>
              <a:rPr lang="en-US" altLang="zh-TW" sz="2000" dirty="0" smtClean="0"/>
              <a:t>base64</a:t>
            </a:r>
            <a:r>
              <a:rPr lang="zh-TW" altLang="en-US" sz="2000" dirty="0" smtClean="0"/>
              <a:t>編碼</a:t>
            </a:r>
            <a:endParaRPr lang="zh-TW" altLang="en-US" sz="2000" dirty="0"/>
          </a:p>
        </p:txBody>
      </p:sp>
    </p:spTree>
    <p:extLst>
      <p:ext uri="{BB962C8B-B14F-4D97-AF65-F5344CB8AC3E}">
        <p14:creationId xmlns:p14="http://schemas.microsoft.com/office/powerpoint/2010/main" val="573648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418" y="1663356"/>
            <a:ext cx="5004255"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strings no-big-</a:t>
            </a:r>
            <a:r>
              <a:rPr lang="en-US" altLang="zh-TW" sz="2500" dirty="0" err="1"/>
              <a:t>deal.pcap</a:t>
            </a:r>
            <a:r>
              <a:rPr lang="en-US" altLang="zh-TW" sz="2500" dirty="0"/>
              <a:t> | grep Q1RG</a:t>
            </a:r>
            <a:endParaRPr lang="en-US" altLang="zh-TW" sz="2500" b="1" dirty="0">
              <a:solidFill>
                <a:srgbClr val="FF0000"/>
              </a:solidFill>
            </a:endParaRPr>
          </a:p>
        </p:txBody>
      </p:sp>
      <p:sp>
        <p:nvSpPr>
          <p:cNvPr id="8" name="矩形 7"/>
          <p:cNvSpPr/>
          <p:nvPr/>
        </p:nvSpPr>
        <p:spPr>
          <a:xfrm>
            <a:off x="11024" y="797987"/>
            <a:ext cx="12180975" cy="461665"/>
          </a:xfrm>
          <a:prstGeom prst="rect">
            <a:avLst/>
          </a:prstGeom>
          <a:solidFill>
            <a:srgbClr val="FFFF00"/>
          </a:solidFill>
        </p:spPr>
        <p:txBody>
          <a:bodyPr wrap="square">
            <a:spAutoFit/>
          </a:bodyPr>
          <a:lstStyle/>
          <a:p>
            <a:r>
              <a:rPr lang="en-US" altLang="zh-TW" sz="2400" dirty="0"/>
              <a:t>https://github.com/EspacioTeam/write-ups/tree/master/2016/Google/No_Big_Deal</a:t>
            </a:r>
            <a:endParaRPr lang="zh-TW" altLang="en-US" sz="2400" dirty="0"/>
          </a:p>
        </p:txBody>
      </p:sp>
      <p:sp>
        <p:nvSpPr>
          <p:cNvPr id="9" name="文字方塊 8"/>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(1)</a:t>
            </a:r>
            <a:endParaRPr lang="en-US" altLang="zh-TW" sz="4800" b="1" dirty="0"/>
          </a:p>
        </p:txBody>
      </p:sp>
      <p:sp>
        <p:nvSpPr>
          <p:cNvPr id="10" name="矩形 9"/>
          <p:cNvSpPr/>
          <p:nvPr/>
        </p:nvSpPr>
        <p:spPr>
          <a:xfrm>
            <a:off x="165417" y="4246855"/>
            <a:ext cx="8321573"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echo -n 'Q1RGe2JldHRlcmZzLnRoYW4ueW91cnN9' | base64 -d</a:t>
            </a:r>
            <a:endParaRPr lang="en-US" altLang="zh-TW" sz="2500" b="1"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17" y="2237994"/>
            <a:ext cx="6944301" cy="1660905"/>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6" y="4889488"/>
            <a:ext cx="9921391" cy="787412"/>
          </a:xfrm>
          <a:prstGeom prst="rect">
            <a:avLst/>
          </a:prstGeom>
        </p:spPr>
      </p:pic>
      <p:sp>
        <p:nvSpPr>
          <p:cNvPr id="11" name="矩形 10"/>
          <p:cNvSpPr/>
          <p:nvPr/>
        </p:nvSpPr>
        <p:spPr>
          <a:xfrm>
            <a:off x="5354941" y="1740300"/>
            <a:ext cx="3351430"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sz="2000" dirty="0" smtClean="0"/>
              <a:t>過濾</a:t>
            </a:r>
            <a:r>
              <a:rPr lang="en-US" altLang="zh-TW" sz="2000" dirty="0" smtClean="0"/>
              <a:t>Q1RG</a:t>
            </a:r>
            <a:r>
              <a:rPr lang="zh-TW" altLang="en-US" sz="2000" dirty="0" smtClean="0"/>
              <a:t>字串發現關鍵字串</a:t>
            </a:r>
            <a:endParaRPr lang="zh-TW" altLang="en-US" sz="2000" dirty="0"/>
          </a:p>
        </p:txBody>
      </p:sp>
      <p:sp>
        <p:nvSpPr>
          <p:cNvPr id="12" name="矩形 11"/>
          <p:cNvSpPr/>
          <p:nvPr/>
        </p:nvSpPr>
        <p:spPr>
          <a:xfrm>
            <a:off x="8706371" y="4323799"/>
            <a:ext cx="2983509"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sz="2000" dirty="0" smtClean="0"/>
              <a:t>將關鍵字串做</a:t>
            </a:r>
            <a:r>
              <a:rPr lang="en-US" altLang="zh-TW" sz="2000" dirty="0" smtClean="0"/>
              <a:t>base64</a:t>
            </a:r>
            <a:r>
              <a:rPr lang="zh-TW" altLang="en-US" sz="2000" dirty="0" smtClean="0"/>
              <a:t>解碼</a:t>
            </a:r>
            <a:endParaRPr lang="en-US" altLang="zh-TW" sz="2000" dirty="0" smtClean="0"/>
          </a:p>
        </p:txBody>
      </p:sp>
    </p:spTree>
    <p:extLst>
      <p:ext uri="{BB962C8B-B14F-4D97-AF65-F5344CB8AC3E}">
        <p14:creationId xmlns:p14="http://schemas.microsoft.com/office/powerpoint/2010/main" val="1267281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1614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misc70: Rock with the wired shark</a:t>
            </a:r>
            <a:r>
              <a:rPr lang="en-US" altLang="zh-TW" sz="4800" dirty="0" smtClean="0">
                <a:solidFill>
                  <a:schemeClr val="bg1"/>
                </a:solidFill>
              </a:rPr>
              <a:t>!</a:t>
            </a:r>
          </a:p>
        </p:txBody>
      </p:sp>
      <p:sp>
        <p:nvSpPr>
          <p:cNvPr id="5" name="矩形 4"/>
          <p:cNvSpPr/>
          <p:nvPr/>
        </p:nvSpPr>
        <p:spPr>
          <a:xfrm>
            <a:off x="296069" y="1854542"/>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762897" y="206514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553731" y="6351203"/>
            <a:ext cx="6170141" cy="369332"/>
          </a:xfrm>
          <a:prstGeom prst="rect">
            <a:avLst/>
          </a:prstGeom>
        </p:spPr>
        <p:txBody>
          <a:bodyPr wrap="square">
            <a:spAutoFit/>
          </a:bodyPr>
          <a:lstStyle/>
          <a:p>
            <a:r>
              <a:rPr lang="en-US" altLang="zh-TW" dirty="0"/>
              <a:t>http://www.10tiao.com/html/607/201603/403778633/4.html</a:t>
            </a:r>
          </a:p>
        </p:txBody>
      </p:sp>
      <p:sp>
        <p:nvSpPr>
          <p:cNvPr id="8" name="矩形 7"/>
          <p:cNvSpPr/>
          <p:nvPr/>
        </p:nvSpPr>
        <p:spPr>
          <a:xfrm>
            <a:off x="601362" y="5305168"/>
            <a:ext cx="10989275" cy="369332"/>
          </a:xfrm>
          <a:prstGeom prst="rect">
            <a:avLst/>
          </a:prstGeom>
        </p:spPr>
        <p:txBody>
          <a:bodyPr wrap="square">
            <a:spAutoFit/>
          </a:bodyPr>
          <a:lstStyle/>
          <a:p>
            <a:r>
              <a:rPr lang="en-US" altLang="zh-TW" dirty="0"/>
              <a:t>https://</a:t>
            </a:r>
            <a:r>
              <a:rPr lang="en-US" altLang="zh-TW" dirty="0" smtClean="0"/>
              <a:t>github.com/internetwache/Internetwache-CTF-2016/blob/master/tasks/misc70/solution/description.md</a:t>
            </a:r>
            <a:endParaRPr lang="en-US" altLang="zh-TW" dirty="0"/>
          </a:p>
        </p:txBody>
      </p:sp>
      <p:sp>
        <p:nvSpPr>
          <p:cNvPr id="9" name="矩形 8"/>
          <p:cNvSpPr/>
          <p:nvPr/>
        </p:nvSpPr>
        <p:spPr>
          <a:xfrm>
            <a:off x="2355613" y="2633231"/>
            <a:ext cx="1879041" cy="369332"/>
          </a:xfrm>
          <a:prstGeom prst="rect">
            <a:avLst/>
          </a:prstGeom>
          <a:solidFill>
            <a:srgbClr val="00B0F0"/>
          </a:solidFill>
        </p:spPr>
        <p:txBody>
          <a:bodyPr wrap="none">
            <a:spAutoFit/>
          </a:bodyPr>
          <a:lstStyle/>
          <a:p>
            <a:r>
              <a:rPr lang="en-US" altLang="zh-TW" dirty="0">
                <a:solidFill>
                  <a:schemeClr val="bg1"/>
                </a:solidFill>
              </a:rPr>
              <a:t>Network forensics</a:t>
            </a:r>
            <a:endParaRPr lang="zh-TW" altLang="en-US" dirty="0">
              <a:solidFill>
                <a:schemeClr val="bg1"/>
              </a:solidFill>
            </a:endParaRPr>
          </a:p>
        </p:txBody>
      </p:sp>
      <p:sp>
        <p:nvSpPr>
          <p:cNvPr id="10" name="內容版面配置區 2"/>
          <p:cNvSpPr>
            <a:spLocks noGrp="1"/>
          </p:cNvSpPr>
          <p:nvPr>
            <p:ph idx="1"/>
          </p:nvPr>
        </p:nvSpPr>
        <p:spPr>
          <a:xfrm>
            <a:off x="4108622" y="1018614"/>
            <a:ext cx="7407876" cy="505683"/>
          </a:xfrm>
        </p:spPr>
        <p:txBody>
          <a:bodyPr/>
          <a:lstStyle/>
          <a:p>
            <a:pPr marL="0" indent="0">
              <a:buNone/>
            </a:pPr>
            <a:endParaRPr lang="zh-TW" altLang="en-US" dirty="0"/>
          </a:p>
        </p:txBody>
      </p:sp>
      <p:sp>
        <p:nvSpPr>
          <p:cNvPr id="3" name="矩形 2"/>
          <p:cNvSpPr/>
          <p:nvPr/>
        </p:nvSpPr>
        <p:spPr>
          <a:xfrm>
            <a:off x="1030135" y="5674500"/>
            <a:ext cx="8987076" cy="369332"/>
          </a:xfrm>
          <a:prstGeom prst="rect">
            <a:avLst/>
          </a:prstGeom>
        </p:spPr>
        <p:txBody>
          <a:bodyPr wrap="square">
            <a:spAutoFit/>
          </a:bodyPr>
          <a:lstStyle/>
          <a:p>
            <a:r>
              <a:rPr lang="en-US" altLang="zh-TW" dirty="0"/>
              <a:t>https://github.com/internetwache/Internetwache-CTF-2016/tree/master/tasks/misc70</a:t>
            </a:r>
            <a:endParaRPr lang="zh-TW" altLang="en-US" dirty="0"/>
          </a:p>
        </p:txBody>
      </p:sp>
    </p:spTree>
    <p:extLst>
      <p:ext uri="{BB962C8B-B14F-4D97-AF65-F5344CB8AC3E}">
        <p14:creationId xmlns:p14="http://schemas.microsoft.com/office/powerpoint/2010/main" val="67174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1849" y="205946"/>
            <a:ext cx="11318789" cy="61701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題目敘述</a:t>
            </a:r>
            <a:endParaRPr lang="zh-TW" altLang="en-US" dirty="0"/>
          </a:p>
        </p:txBody>
      </p:sp>
      <p:sp>
        <p:nvSpPr>
          <p:cNvPr id="3" name="內容版面配置區 2"/>
          <p:cNvSpPr>
            <a:spLocks noGrp="1"/>
          </p:cNvSpPr>
          <p:nvPr>
            <p:ph idx="1"/>
          </p:nvPr>
        </p:nvSpPr>
        <p:spPr>
          <a:xfrm>
            <a:off x="1530178" y="2286944"/>
            <a:ext cx="7803292" cy="1535413"/>
          </a:xfrm>
        </p:spPr>
        <p:txBody>
          <a:bodyPr>
            <a:normAutofit/>
          </a:bodyPr>
          <a:lstStyle/>
          <a:p>
            <a:pPr marL="0" indent="0">
              <a:buNone/>
            </a:pPr>
            <a:r>
              <a:rPr lang="en-US" altLang="zh-TW" sz="4400" dirty="0"/>
              <a:t>The shark won't bite you. </a:t>
            </a:r>
            <a:endParaRPr lang="en-US" altLang="zh-TW" sz="4400" dirty="0" smtClean="0"/>
          </a:p>
          <a:p>
            <a:pPr marL="0" indent="0">
              <a:buNone/>
            </a:pPr>
            <a:r>
              <a:rPr lang="zh-TW" altLang="en-US" sz="4400" dirty="0"/>
              <a:t> </a:t>
            </a:r>
            <a:r>
              <a:rPr lang="zh-TW" altLang="en-US" sz="4400" dirty="0" smtClean="0"/>
              <a:t>            </a:t>
            </a:r>
            <a:r>
              <a:rPr lang="en-US" altLang="zh-TW" sz="4400" dirty="0" smtClean="0"/>
              <a:t>Don't </a:t>
            </a:r>
            <a:r>
              <a:rPr lang="en-US" altLang="zh-TW" sz="4400" dirty="0"/>
              <a:t>worry, it's wired!</a:t>
            </a:r>
          </a:p>
        </p:txBody>
      </p:sp>
      <p:sp>
        <p:nvSpPr>
          <p:cNvPr id="4" name="矩形 3"/>
          <p:cNvSpPr/>
          <p:nvPr/>
        </p:nvSpPr>
        <p:spPr>
          <a:xfrm>
            <a:off x="985835" y="5086049"/>
            <a:ext cx="4378891"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題目附檔</a:t>
            </a:r>
            <a:r>
              <a:rPr lang="en-US" altLang="zh-TW" sz="3200" b="1" dirty="0">
                <a:effectLst>
                  <a:outerShdw blurRad="38100" dist="38100" dir="2700000" algn="tl">
                    <a:srgbClr val="000000">
                      <a:alpha val="43137"/>
                    </a:srgbClr>
                  </a:outerShdw>
                </a:effectLst>
              </a:rPr>
              <a:t>::</a:t>
            </a:r>
            <a:r>
              <a:rPr lang="en-US" altLang="zh-TW" sz="3200" b="1" dirty="0" err="1">
                <a:effectLst>
                  <a:outerShdw blurRad="38100" dist="38100" dir="2700000" algn="tl">
                    <a:srgbClr val="000000">
                      <a:alpha val="43137"/>
                    </a:srgbClr>
                  </a:outerShdw>
                </a:effectLst>
              </a:rPr>
              <a:t>dump.pcapng</a:t>
            </a:r>
            <a:endParaRPr lang="en-US" altLang="zh-TW"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747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a:t>(1)</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2" y="1436000"/>
            <a:ext cx="11817261" cy="5561064"/>
          </a:xfrm>
          <a:prstGeom prst="rect">
            <a:avLst/>
          </a:prstGeom>
        </p:spPr>
      </p:pic>
      <p:sp>
        <p:nvSpPr>
          <p:cNvPr id="6" name="矩形 5"/>
          <p:cNvSpPr/>
          <p:nvPr/>
        </p:nvSpPr>
        <p:spPr>
          <a:xfrm>
            <a:off x="6800850" y="3445527"/>
            <a:ext cx="885825" cy="297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6101511" y="3188185"/>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smtClean="0"/>
              <a:t>1</a:t>
            </a:r>
            <a:endParaRPr lang="zh-TW" altLang="en-US" sz="2500" dirty="0"/>
          </a:p>
        </p:txBody>
      </p:sp>
      <p:sp>
        <p:nvSpPr>
          <p:cNvPr id="8" name="矩形 7"/>
          <p:cNvSpPr/>
          <p:nvPr/>
        </p:nvSpPr>
        <p:spPr>
          <a:xfrm>
            <a:off x="8567738" y="4377550"/>
            <a:ext cx="885825" cy="297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9597186" y="4120208"/>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a:t>2</a:t>
            </a:r>
            <a:endParaRPr lang="zh-TW" altLang="en-US" sz="2500" dirty="0"/>
          </a:p>
        </p:txBody>
      </p:sp>
      <p:sp>
        <p:nvSpPr>
          <p:cNvPr id="10" name="橢圓 9"/>
          <p:cNvSpPr/>
          <p:nvPr/>
        </p:nvSpPr>
        <p:spPr>
          <a:xfrm>
            <a:off x="6629545" y="4216532"/>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smtClean="0"/>
              <a:t>3</a:t>
            </a:r>
            <a:endParaRPr lang="zh-TW" altLang="en-US" sz="2500" dirty="0"/>
          </a:p>
        </p:txBody>
      </p:sp>
      <p:sp>
        <p:nvSpPr>
          <p:cNvPr id="11" name="矩形 10"/>
          <p:cNvSpPr/>
          <p:nvPr/>
        </p:nvSpPr>
        <p:spPr>
          <a:xfrm>
            <a:off x="7296150" y="4403401"/>
            <a:ext cx="885825" cy="297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87590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61319"/>
            <a:ext cx="12192000" cy="955589"/>
          </a:xfrm>
          <a:solidFill>
            <a:schemeClr val="accent4">
              <a:lumMod val="50000"/>
            </a:schemeClr>
          </a:solidFill>
        </p:spPr>
        <p:txBody>
          <a:bodyPr>
            <a:normAutofit fontScale="90000"/>
          </a:bodyPr>
          <a:lstStyle/>
          <a:p>
            <a:r>
              <a:rPr lang="en-US" altLang="zh-TW" b="1" dirty="0" smtClean="0">
                <a:solidFill>
                  <a:schemeClr val="bg1"/>
                </a:solidFill>
                <a:effectLst>
                  <a:outerShdw blurRad="38100" dist="38100" dir="2700000" algn="tl">
                    <a:srgbClr val="000000">
                      <a:alpha val="43137"/>
                    </a:srgbClr>
                  </a:outerShdw>
                </a:effectLst>
              </a:rPr>
              <a:t>Network Forensics</a:t>
            </a:r>
            <a:br>
              <a:rPr lang="en-US" altLang="zh-TW" b="1" dirty="0" smtClean="0">
                <a:solidFill>
                  <a:schemeClr val="bg1"/>
                </a:solidFill>
                <a:effectLst>
                  <a:outerShdw blurRad="38100" dist="38100" dir="2700000" algn="tl">
                    <a:srgbClr val="000000">
                      <a:alpha val="43137"/>
                    </a:srgbClr>
                  </a:outerShdw>
                </a:effectLst>
              </a:rPr>
            </a:br>
            <a:r>
              <a:rPr lang="en-US" altLang="zh-TW" sz="2200" b="1" dirty="0" smtClean="0">
                <a:solidFill>
                  <a:schemeClr val="bg1"/>
                </a:solidFill>
                <a:effectLst>
                  <a:outerShdw blurRad="38100" dist="38100" dir="2700000" algn="tl">
                    <a:srgbClr val="000000">
                      <a:alpha val="43137"/>
                    </a:srgbClr>
                  </a:outerShdw>
                </a:effectLst>
              </a:rPr>
              <a:t>https://en.wikipedia.org/wiki/Network_forensics</a:t>
            </a:r>
            <a:endParaRPr lang="zh-TW" altLang="en-US" sz="2200" b="1" dirty="0">
              <a:solidFill>
                <a:schemeClr val="bg1"/>
              </a:solidFill>
              <a:effectLst>
                <a:outerShdw blurRad="38100" dist="38100" dir="2700000" algn="tl">
                  <a:srgbClr val="000000">
                    <a:alpha val="43137"/>
                  </a:srgbClr>
                </a:outerShdw>
              </a:effectLst>
            </a:endParaRPr>
          </a:p>
        </p:txBody>
      </p:sp>
      <p:sp>
        <p:nvSpPr>
          <p:cNvPr id="3" name="內容版面配置區 2"/>
          <p:cNvSpPr>
            <a:spLocks noGrp="1"/>
          </p:cNvSpPr>
          <p:nvPr>
            <p:ph idx="1"/>
          </p:nvPr>
        </p:nvSpPr>
        <p:spPr>
          <a:xfrm>
            <a:off x="88556" y="1560384"/>
            <a:ext cx="6287530" cy="5065521"/>
          </a:xfrm>
        </p:spPr>
        <p:txBody>
          <a:bodyPr>
            <a:normAutofit fontScale="70000" lnSpcReduction="20000"/>
          </a:bodyPr>
          <a:lstStyle/>
          <a:p>
            <a:r>
              <a:rPr lang="en-US" altLang="zh-TW" dirty="0" smtClean="0"/>
              <a:t>Network forensics is a sub-branch of digital forensics relating to the monitoring and analysis of </a:t>
            </a:r>
            <a:r>
              <a:rPr lang="en-US" altLang="zh-TW" b="1" dirty="0" smtClean="0">
                <a:solidFill>
                  <a:srgbClr val="FF0000"/>
                </a:solidFill>
                <a:effectLst>
                  <a:outerShdw blurRad="38100" dist="38100" dir="2700000" algn="tl">
                    <a:srgbClr val="000000">
                      <a:alpha val="43137"/>
                    </a:srgbClr>
                  </a:outerShdw>
                </a:effectLst>
              </a:rPr>
              <a:t>computer network traffic </a:t>
            </a:r>
            <a:r>
              <a:rPr lang="en-US" altLang="zh-TW" dirty="0" smtClean="0"/>
              <a:t>for the purposes of information gathering, legal evidence, or intrusion detection.</a:t>
            </a:r>
          </a:p>
          <a:p>
            <a:r>
              <a:rPr lang="en-US" altLang="zh-TW" dirty="0" smtClean="0"/>
              <a:t>Unlike other areas of digital forensics, network investigations deal with volatile and dynamic information. Network traffic is transmitted and then lost, so network forensics is often a pro-active investigation.</a:t>
            </a:r>
          </a:p>
          <a:p>
            <a:r>
              <a:rPr lang="en-US" altLang="zh-TW" dirty="0" smtClean="0"/>
              <a:t>Network forensics generally has two uses. </a:t>
            </a:r>
          </a:p>
          <a:p>
            <a:r>
              <a:rPr lang="en-US" altLang="zh-TW" dirty="0" smtClean="0"/>
              <a:t>The first, relating to </a:t>
            </a:r>
            <a:r>
              <a:rPr lang="en-US" altLang="zh-TW" b="1" dirty="0" smtClean="0">
                <a:solidFill>
                  <a:srgbClr val="FF0000"/>
                </a:solidFill>
                <a:effectLst>
                  <a:outerShdw blurRad="38100" dist="38100" dir="2700000" algn="tl">
                    <a:srgbClr val="000000">
                      <a:alpha val="43137"/>
                    </a:srgbClr>
                  </a:outerShdw>
                </a:effectLst>
              </a:rPr>
              <a:t>security</a:t>
            </a:r>
            <a:r>
              <a:rPr lang="en-US" altLang="zh-TW" dirty="0" smtClean="0"/>
              <a:t>, involves monitoring a network for anomalous traffic and identifying intrusions. An attacker might be able to erase all log files on a compromised host; network-based evidence might therefore be the only evidence available for forensic analysis. </a:t>
            </a:r>
          </a:p>
          <a:p>
            <a:r>
              <a:rPr lang="en-US" altLang="zh-TW" dirty="0" smtClean="0"/>
              <a:t>The second form relates to </a:t>
            </a:r>
            <a:r>
              <a:rPr lang="en-US" altLang="zh-TW" b="1" dirty="0" smtClean="0">
                <a:solidFill>
                  <a:srgbClr val="FF0000"/>
                </a:solidFill>
                <a:effectLst>
                  <a:outerShdw blurRad="38100" dist="38100" dir="2700000" algn="tl">
                    <a:srgbClr val="000000">
                      <a:alpha val="43137"/>
                    </a:srgbClr>
                  </a:outerShdw>
                </a:effectLst>
              </a:rPr>
              <a:t>law enforceme</a:t>
            </a:r>
            <a:r>
              <a:rPr lang="en-US" altLang="zh-TW" dirty="0" smtClean="0"/>
              <a:t>nt. In this case analysis of captured network traffic can include tasks such as reassembling transferred files, searching for keywords and parsing human communication such as emails or chat sessions.</a:t>
            </a:r>
          </a:p>
        </p:txBody>
      </p:sp>
      <p:sp>
        <p:nvSpPr>
          <p:cNvPr id="5" name="矩形 4"/>
          <p:cNvSpPr/>
          <p:nvPr/>
        </p:nvSpPr>
        <p:spPr>
          <a:xfrm>
            <a:off x="3549789" y="37755"/>
            <a:ext cx="2719206" cy="369332"/>
          </a:xfrm>
          <a:prstGeom prst="rect">
            <a:avLst/>
          </a:prstGeom>
        </p:spPr>
        <p:txBody>
          <a:bodyPr wrap="none">
            <a:spAutoFit/>
          </a:bodyPr>
          <a:lstStyle/>
          <a:p>
            <a:r>
              <a:rPr lang="en-US" altLang="zh-TW" dirty="0" smtClean="0"/>
              <a:t>http://lmgsecurity.com/nf/</a:t>
            </a:r>
            <a:endParaRPr lang="zh-TW" altLang="en-US" dirty="0"/>
          </a:p>
        </p:txBody>
      </p:sp>
      <p:pic>
        <p:nvPicPr>
          <p:cNvPr id="6" name="圖片 5"/>
          <p:cNvPicPr>
            <a:picLocks noChangeAspect="1"/>
          </p:cNvPicPr>
          <p:nvPr/>
        </p:nvPicPr>
        <p:blipFill>
          <a:blip r:embed="rId2"/>
          <a:stretch>
            <a:fillRect/>
          </a:stretch>
        </p:blipFill>
        <p:spPr>
          <a:xfrm>
            <a:off x="9010428" y="2807790"/>
            <a:ext cx="3058003" cy="3949921"/>
          </a:xfrm>
          <a:prstGeom prst="rect">
            <a:avLst/>
          </a:prstGeom>
        </p:spPr>
      </p:pic>
      <p:pic>
        <p:nvPicPr>
          <p:cNvPr id="4" name="圖片 3"/>
          <p:cNvPicPr>
            <a:picLocks noChangeAspect="1"/>
          </p:cNvPicPr>
          <p:nvPr/>
        </p:nvPicPr>
        <p:blipFill>
          <a:blip r:embed="rId3"/>
          <a:stretch>
            <a:fillRect/>
          </a:stretch>
        </p:blipFill>
        <p:spPr>
          <a:xfrm>
            <a:off x="6445202" y="128372"/>
            <a:ext cx="3521303" cy="4542482"/>
          </a:xfrm>
          <a:prstGeom prst="rect">
            <a:avLst/>
          </a:prstGeom>
        </p:spPr>
      </p:pic>
    </p:spTree>
    <p:extLst>
      <p:ext uri="{BB962C8B-B14F-4D97-AF65-F5344CB8AC3E}">
        <p14:creationId xmlns:p14="http://schemas.microsoft.com/office/powerpoint/2010/main" val="4902340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11" y="1438844"/>
            <a:ext cx="11049000" cy="5362728"/>
          </a:xfrm>
          <a:prstGeom prst="rect">
            <a:avLst/>
          </a:prstGeom>
        </p:spPr>
      </p:pic>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(2)</a:t>
            </a:r>
            <a:endParaRPr lang="en-US" altLang="zh-TW" sz="4800" b="1" dirty="0"/>
          </a:p>
        </p:txBody>
      </p:sp>
      <p:sp>
        <p:nvSpPr>
          <p:cNvPr id="6" name="矩形 5"/>
          <p:cNvSpPr/>
          <p:nvPr/>
        </p:nvSpPr>
        <p:spPr>
          <a:xfrm>
            <a:off x="2278497" y="5888689"/>
            <a:ext cx="3422216" cy="312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5012060" y="5287891"/>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smtClean="0"/>
              <a:t>1</a:t>
            </a:r>
            <a:endParaRPr lang="zh-TW" altLang="en-US" sz="2500" dirty="0"/>
          </a:p>
        </p:txBody>
      </p:sp>
      <p:sp>
        <p:nvSpPr>
          <p:cNvPr id="8" name="矩形 7"/>
          <p:cNvSpPr/>
          <p:nvPr/>
        </p:nvSpPr>
        <p:spPr>
          <a:xfrm>
            <a:off x="7157579" y="5888689"/>
            <a:ext cx="885825" cy="297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8187027" y="5631347"/>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a:t>2</a:t>
            </a:r>
            <a:endParaRPr lang="zh-TW" altLang="en-US" sz="2500" dirty="0"/>
          </a:p>
        </p:txBody>
      </p:sp>
      <p:sp>
        <p:nvSpPr>
          <p:cNvPr id="10" name="橢圓 9"/>
          <p:cNvSpPr/>
          <p:nvPr/>
        </p:nvSpPr>
        <p:spPr>
          <a:xfrm>
            <a:off x="8187027" y="6200774"/>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smtClean="0"/>
              <a:t>3</a:t>
            </a:r>
            <a:endParaRPr lang="zh-TW" altLang="en-US" sz="2500" dirty="0"/>
          </a:p>
        </p:txBody>
      </p:sp>
      <p:sp>
        <p:nvSpPr>
          <p:cNvPr id="11" name="矩形 10"/>
          <p:cNvSpPr/>
          <p:nvPr/>
        </p:nvSpPr>
        <p:spPr>
          <a:xfrm>
            <a:off x="7564760" y="6503776"/>
            <a:ext cx="622267" cy="297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80079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9251"/>
            <a:ext cx="12192000" cy="4445652"/>
          </a:xfrm>
          <a:prstGeom prst="rect">
            <a:avLst/>
          </a:prstGeom>
        </p:spPr>
      </p:pic>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(3)</a:t>
            </a:r>
            <a:endParaRPr lang="en-US" altLang="zh-TW" sz="4800" b="1" dirty="0"/>
          </a:p>
        </p:txBody>
      </p:sp>
      <p:sp>
        <p:nvSpPr>
          <p:cNvPr id="6" name="矩形 5"/>
          <p:cNvSpPr/>
          <p:nvPr/>
        </p:nvSpPr>
        <p:spPr>
          <a:xfrm>
            <a:off x="4021572" y="2159651"/>
            <a:ext cx="1293378" cy="297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5496528" y="2159651"/>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smtClean="0"/>
              <a:t>1</a:t>
            </a:r>
            <a:endParaRPr lang="zh-TW" altLang="en-US" sz="2500" dirty="0"/>
          </a:p>
        </p:txBody>
      </p:sp>
      <p:sp>
        <p:nvSpPr>
          <p:cNvPr id="8" name="矩形 7"/>
          <p:cNvSpPr/>
          <p:nvPr/>
        </p:nvSpPr>
        <p:spPr>
          <a:xfrm>
            <a:off x="10635265" y="2133480"/>
            <a:ext cx="737585" cy="3239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10371248" y="1546012"/>
            <a:ext cx="528034" cy="5146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500" dirty="0"/>
              <a:t>2</a:t>
            </a:r>
            <a:endParaRPr lang="zh-TW" altLang="en-US" sz="2500" dirty="0"/>
          </a:p>
        </p:txBody>
      </p:sp>
    </p:spTree>
    <p:extLst>
      <p:ext uri="{BB962C8B-B14F-4D97-AF65-F5344CB8AC3E}">
        <p14:creationId xmlns:p14="http://schemas.microsoft.com/office/powerpoint/2010/main" val="19178397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55" y="1546012"/>
            <a:ext cx="6978262" cy="4452938"/>
          </a:xfrm>
          <a:prstGeom prst="rect">
            <a:avLst/>
          </a:prstGeom>
        </p:spPr>
      </p:pic>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(4)</a:t>
            </a:r>
            <a:endParaRPr lang="en-US" altLang="zh-TW" sz="4800" b="1" dirty="0"/>
          </a:p>
        </p:txBody>
      </p:sp>
      <p:sp>
        <p:nvSpPr>
          <p:cNvPr id="6" name="矩形 5"/>
          <p:cNvSpPr/>
          <p:nvPr/>
        </p:nvSpPr>
        <p:spPr>
          <a:xfrm>
            <a:off x="1978459" y="3145488"/>
            <a:ext cx="579004" cy="64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063" y="5353630"/>
            <a:ext cx="8229722" cy="1290639"/>
          </a:xfrm>
          <a:prstGeom prst="rect">
            <a:avLst/>
          </a:prstGeom>
        </p:spPr>
      </p:pic>
      <p:sp>
        <p:nvSpPr>
          <p:cNvPr id="11" name="矩形 10"/>
          <p:cNvSpPr/>
          <p:nvPr/>
        </p:nvSpPr>
        <p:spPr>
          <a:xfrm>
            <a:off x="5485220" y="4828743"/>
            <a:ext cx="1888594"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unzip flag.zip</a:t>
            </a:r>
            <a:endParaRPr lang="zh-TW" altLang="en-US" sz="2500" dirty="0"/>
          </a:p>
        </p:txBody>
      </p:sp>
      <p:sp>
        <p:nvSpPr>
          <p:cNvPr id="12" name="矩形 11"/>
          <p:cNvSpPr/>
          <p:nvPr/>
        </p:nvSpPr>
        <p:spPr>
          <a:xfrm>
            <a:off x="7629524" y="4828743"/>
            <a:ext cx="2428870"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sz="2500" dirty="0" smtClean="0"/>
              <a:t>解壓縮需要密碼</a:t>
            </a:r>
            <a:endParaRPr lang="zh-TW" altLang="en-US" sz="2500" dirty="0"/>
          </a:p>
        </p:txBody>
      </p:sp>
    </p:spTree>
    <p:extLst>
      <p:ext uri="{BB962C8B-B14F-4D97-AF65-F5344CB8AC3E}">
        <p14:creationId xmlns:p14="http://schemas.microsoft.com/office/powerpoint/2010/main" val="1263518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 y="1628984"/>
            <a:ext cx="12192000" cy="5098635"/>
          </a:xfrm>
          <a:prstGeom prst="rect">
            <a:avLst/>
          </a:prstGeom>
        </p:spPr>
      </p:pic>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smtClean="0"/>
              <a:t>解題</a:t>
            </a:r>
            <a:r>
              <a:rPr lang="en-US" altLang="zh-TW" sz="4800" b="1" dirty="0" smtClean="0"/>
              <a:t>(5)</a:t>
            </a:r>
            <a:endParaRPr lang="en-US" altLang="zh-TW" sz="4800" b="1" dirty="0"/>
          </a:p>
        </p:txBody>
      </p:sp>
      <p:sp>
        <p:nvSpPr>
          <p:cNvPr id="6" name="矩形 5"/>
          <p:cNvSpPr/>
          <p:nvPr/>
        </p:nvSpPr>
        <p:spPr>
          <a:xfrm>
            <a:off x="5812008" y="3688413"/>
            <a:ext cx="2546179" cy="240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392659" y="4943476"/>
            <a:ext cx="1422229"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25888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24" y="797987"/>
            <a:ext cx="12180975" cy="461665"/>
          </a:xfrm>
          <a:prstGeom prst="rect">
            <a:avLst/>
          </a:prstGeom>
          <a:solidFill>
            <a:srgbClr val="FFFF00"/>
          </a:solidFill>
        </p:spPr>
        <p:txBody>
          <a:bodyPr wrap="square">
            <a:spAutoFit/>
          </a:bodyPr>
          <a:lstStyle/>
          <a:p>
            <a:endParaRPr lang="zh-TW" altLang="en-US" sz="2400" dirty="0"/>
          </a:p>
        </p:txBody>
      </p:sp>
      <p:sp>
        <p:nvSpPr>
          <p:cNvPr id="14" name="文字方塊 13"/>
          <p:cNvSpPr txBox="1"/>
          <p:nvPr/>
        </p:nvSpPr>
        <p:spPr>
          <a:xfrm>
            <a:off x="165418" y="17957"/>
            <a:ext cx="2113079" cy="830997"/>
          </a:xfrm>
          <a:prstGeom prst="rect">
            <a:avLst/>
          </a:prstGeom>
          <a:noFill/>
        </p:spPr>
        <p:txBody>
          <a:bodyPr wrap="none" rtlCol="0">
            <a:spAutoFit/>
          </a:bodyPr>
          <a:lstStyle/>
          <a:p>
            <a:r>
              <a:rPr lang="zh-TW" altLang="en-US" sz="4800" b="1" dirty="0"/>
              <a:t>解題</a:t>
            </a:r>
            <a:r>
              <a:rPr lang="en-US" altLang="zh-TW" sz="4800" b="1" dirty="0" smtClean="0"/>
              <a:t>(6)</a:t>
            </a:r>
            <a:endParaRPr lang="en-US" altLang="zh-TW" sz="4800" b="1" dirty="0"/>
          </a:p>
        </p:txBody>
      </p:sp>
      <p:sp>
        <p:nvSpPr>
          <p:cNvPr id="10" name="矩形 9"/>
          <p:cNvSpPr/>
          <p:nvPr/>
        </p:nvSpPr>
        <p:spPr>
          <a:xfrm>
            <a:off x="3392659" y="4943476"/>
            <a:ext cx="1422229"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28612" y="1383934"/>
            <a:ext cx="1888594"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unzip flag.zip</a:t>
            </a:r>
            <a:endParaRPr lang="zh-TW" altLang="en-US" sz="2500"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b="31713"/>
          <a:stretch/>
        </p:blipFill>
        <p:spPr>
          <a:xfrm>
            <a:off x="328612" y="1925063"/>
            <a:ext cx="8432262" cy="1538287"/>
          </a:xfrm>
          <a:prstGeom prst="rect">
            <a:avLst/>
          </a:prstGeom>
        </p:spPr>
      </p:pic>
      <p:pic>
        <p:nvPicPr>
          <p:cNvPr id="11" name="圖片 10"/>
          <p:cNvPicPr>
            <a:picLocks noChangeAspect="1"/>
          </p:cNvPicPr>
          <p:nvPr/>
        </p:nvPicPr>
        <p:blipFill rotWithShape="1">
          <a:blip r:embed="rId2">
            <a:extLst>
              <a:ext uri="{28A0092B-C50C-407E-A947-70E740481C1C}">
                <a14:useLocalDpi xmlns:a14="http://schemas.microsoft.com/office/drawing/2010/main" val="0"/>
              </a:ext>
            </a:extLst>
          </a:blip>
          <a:srcRect t="64738"/>
          <a:stretch/>
        </p:blipFill>
        <p:spPr>
          <a:xfrm>
            <a:off x="328612" y="4660614"/>
            <a:ext cx="8432262" cy="794324"/>
          </a:xfrm>
          <a:prstGeom prst="rect">
            <a:avLst/>
          </a:prstGeom>
        </p:spPr>
      </p:pic>
      <p:sp>
        <p:nvSpPr>
          <p:cNvPr id="5" name="矩形 4"/>
          <p:cNvSpPr/>
          <p:nvPr/>
        </p:nvSpPr>
        <p:spPr>
          <a:xfrm>
            <a:off x="4103773" y="2837695"/>
            <a:ext cx="1253998" cy="40011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sz="2000" dirty="0"/>
              <a:t>azulcrema</a:t>
            </a:r>
          </a:p>
        </p:txBody>
      </p:sp>
      <p:sp>
        <p:nvSpPr>
          <p:cNvPr id="12" name="矩形 11"/>
          <p:cNvSpPr/>
          <p:nvPr/>
        </p:nvSpPr>
        <p:spPr>
          <a:xfrm>
            <a:off x="277660" y="4061581"/>
            <a:ext cx="1553310" cy="47705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2500" dirty="0"/>
              <a:t>cat flag.txt</a:t>
            </a:r>
            <a:endParaRPr lang="zh-TW" altLang="en-US" sz="2500" dirty="0"/>
          </a:p>
        </p:txBody>
      </p:sp>
    </p:spTree>
    <p:extLst>
      <p:ext uri="{BB962C8B-B14F-4D97-AF65-F5344CB8AC3E}">
        <p14:creationId xmlns:p14="http://schemas.microsoft.com/office/powerpoint/2010/main" val="1374060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solidFill>
                  <a:schemeClr val="bg1"/>
                </a:solidFill>
              </a:rPr>
              <a:t>自我學習主題</a:t>
            </a:r>
            <a:r>
              <a:rPr lang="en-US" altLang="zh-TW" sz="5400" dirty="0" smtClean="0">
                <a:solidFill>
                  <a:schemeClr val="bg1"/>
                </a:solidFill>
              </a:rPr>
              <a:t>:</a:t>
            </a:r>
            <a:r>
              <a:rPr lang="en-US" altLang="zh-TW" sz="5400" dirty="0" err="1" smtClean="0">
                <a:solidFill>
                  <a:schemeClr val="bg1"/>
                </a:solidFill>
              </a:rPr>
              <a:t>Tshark</a:t>
            </a:r>
            <a:endParaRPr lang="zh-TW" altLang="en-US" sz="5400" dirty="0"/>
          </a:p>
        </p:txBody>
      </p:sp>
    </p:spTree>
    <p:extLst>
      <p:ext uri="{BB962C8B-B14F-4D97-AF65-F5344CB8AC3E}">
        <p14:creationId xmlns:p14="http://schemas.microsoft.com/office/powerpoint/2010/main" val="1485875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63980"/>
            <a:ext cx="12192000" cy="1092972"/>
          </a:xfrm>
          <a:solidFill>
            <a:schemeClr val="accent6">
              <a:lumMod val="50000"/>
            </a:schemeClr>
          </a:solidFill>
        </p:spPr>
        <p:txBody>
          <a:bodyPr>
            <a:normAutofit/>
          </a:bodyPr>
          <a:lstStyle/>
          <a:p>
            <a:r>
              <a:rPr lang="en-US" altLang="zh-TW" dirty="0" err="1" smtClean="0">
                <a:solidFill>
                  <a:schemeClr val="bg1"/>
                </a:solidFill>
              </a:rPr>
              <a:t>Tshark</a:t>
            </a:r>
            <a:r>
              <a:rPr lang="en-US" altLang="zh-TW" dirty="0" smtClean="0">
                <a:solidFill>
                  <a:schemeClr val="bg1"/>
                </a:solidFill>
              </a:rPr>
              <a:t/>
            </a:r>
            <a:br>
              <a:rPr lang="en-US" altLang="zh-TW" dirty="0" smtClean="0">
                <a:solidFill>
                  <a:schemeClr val="bg1"/>
                </a:solidFill>
              </a:rPr>
            </a:br>
            <a:r>
              <a:rPr lang="en-US" altLang="zh-TW" sz="2700" dirty="0" smtClean="0">
                <a:solidFill>
                  <a:schemeClr val="bg1"/>
                </a:solidFill>
              </a:rPr>
              <a:t>https://www.wireshark.org/docs/man-pages/tshark.html</a:t>
            </a:r>
            <a:endParaRPr lang="zh-TW" altLang="en-US" sz="2700" dirty="0">
              <a:solidFill>
                <a:schemeClr val="bg1"/>
              </a:solidFill>
            </a:endParaRPr>
          </a:p>
        </p:txBody>
      </p:sp>
      <p:sp>
        <p:nvSpPr>
          <p:cNvPr id="3" name="內容版面配置區 2"/>
          <p:cNvSpPr>
            <a:spLocks noGrp="1"/>
          </p:cNvSpPr>
          <p:nvPr>
            <p:ph idx="1"/>
          </p:nvPr>
        </p:nvSpPr>
        <p:spPr>
          <a:xfrm>
            <a:off x="154460" y="1973905"/>
            <a:ext cx="5035378" cy="4789359"/>
          </a:xfrm>
        </p:spPr>
        <p:txBody>
          <a:bodyPr>
            <a:normAutofit fontScale="62500" lnSpcReduction="20000"/>
          </a:bodyPr>
          <a:lstStyle/>
          <a:p>
            <a:r>
              <a:rPr lang="en-US" altLang="zh-TW" dirty="0" err="1" smtClean="0"/>
              <a:t>TShark</a:t>
            </a:r>
            <a:r>
              <a:rPr lang="en-US" altLang="zh-TW" dirty="0" smtClean="0"/>
              <a:t> is a network protocol analyzer. </a:t>
            </a:r>
          </a:p>
          <a:p>
            <a:r>
              <a:rPr lang="en-US" altLang="zh-TW" dirty="0" smtClean="0"/>
              <a:t>It lets you capture packet data from a live network, or read packets from a previously saved capture file, either printing a decoded form of those packets to the standard output or writing the packets to a file. </a:t>
            </a:r>
            <a:r>
              <a:rPr lang="en-US" altLang="zh-TW" dirty="0" err="1" smtClean="0"/>
              <a:t>TShark's</a:t>
            </a:r>
            <a:r>
              <a:rPr lang="en-US" altLang="zh-TW" dirty="0" smtClean="0"/>
              <a:t> native capture file format is </a:t>
            </a:r>
            <a:r>
              <a:rPr lang="en-US" altLang="zh-TW" dirty="0" err="1" smtClean="0"/>
              <a:t>libpcap</a:t>
            </a:r>
            <a:r>
              <a:rPr lang="en-US" altLang="zh-TW" dirty="0" smtClean="0"/>
              <a:t> format, which is also the format used by </a:t>
            </a:r>
            <a:r>
              <a:rPr lang="en-US" altLang="zh-TW" dirty="0" err="1" smtClean="0"/>
              <a:t>tcpdump</a:t>
            </a:r>
            <a:r>
              <a:rPr lang="en-US" altLang="zh-TW" dirty="0" smtClean="0"/>
              <a:t> and various other tools.</a:t>
            </a:r>
          </a:p>
          <a:p>
            <a:endParaRPr lang="en-US" altLang="zh-TW" dirty="0" smtClean="0"/>
          </a:p>
          <a:p>
            <a:r>
              <a:rPr lang="en-US" altLang="zh-TW" dirty="0" smtClean="0"/>
              <a:t>Without any options set, </a:t>
            </a:r>
            <a:r>
              <a:rPr lang="en-US" altLang="zh-TW" dirty="0" err="1" smtClean="0"/>
              <a:t>TShark</a:t>
            </a:r>
            <a:r>
              <a:rPr lang="en-US" altLang="zh-TW" dirty="0" smtClean="0"/>
              <a:t> will work much like </a:t>
            </a:r>
            <a:r>
              <a:rPr lang="en-US" altLang="zh-TW" dirty="0" err="1" smtClean="0"/>
              <a:t>tcpdump</a:t>
            </a:r>
            <a:r>
              <a:rPr lang="en-US" altLang="zh-TW" dirty="0" smtClean="0"/>
              <a:t>. It will use the </a:t>
            </a:r>
            <a:r>
              <a:rPr lang="en-US" altLang="zh-TW" dirty="0" err="1" smtClean="0"/>
              <a:t>pcap</a:t>
            </a:r>
            <a:r>
              <a:rPr lang="en-US" altLang="zh-TW" dirty="0" smtClean="0"/>
              <a:t> library to capture traffic from the first available network interface and displays a summary line on </a:t>
            </a:r>
            <a:r>
              <a:rPr lang="en-US" altLang="zh-TW" dirty="0" err="1" smtClean="0"/>
              <a:t>stdout</a:t>
            </a:r>
            <a:r>
              <a:rPr lang="en-US" altLang="zh-TW" dirty="0" smtClean="0"/>
              <a:t> for each received packet.</a:t>
            </a:r>
          </a:p>
          <a:p>
            <a:endParaRPr lang="en-US" altLang="zh-TW" dirty="0" smtClean="0"/>
          </a:p>
          <a:p>
            <a:r>
              <a:rPr lang="en-US" altLang="zh-TW" dirty="0" err="1" smtClean="0"/>
              <a:t>TShark</a:t>
            </a:r>
            <a:r>
              <a:rPr lang="en-US" altLang="zh-TW" dirty="0" smtClean="0"/>
              <a:t> is able to detect, read and write the same capture files that are supported by Wireshark. The input file doesn't need a specific filename extension; the file format and an optional </a:t>
            </a:r>
            <a:r>
              <a:rPr lang="en-US" altLang="zh-TW" dirty="0" err="1" smtClean="0"/>
              <a:t>gzip</a:t>
            </a:r>
            <a:r>
              <a:rPr lang="en-US" altLang="zh-TW" dirty="0" smtClean="0"/>
              <a:t> compression will be automatically detected.</a:t>
            </a:r>
            <a:endParaRPr lang="zh-TW" altLang="en-US" dirty="0"/>
          </a:p>
        </p:txBody>
      </p:sp>
      <p:pic>
        <p:nvPicPr>
          <p:cNvPr id="7" name="圖片 6"/>
          <p:cNvPicPr>
            <a:picLocks noChangeAspect="1"/>
          </p:cNvPicPr>
          <p:nvPr/>
        </p:nvPicPr>
        <p:blipFill>
          <a:blip r:embed="rId2"/>
          <a:stretch>
            <a:fillRect/>
          </a:stretch>
        </p:blipFill>
        <p:spPr>
          <a:xfrm>
            <a:off x="5124676" y="1906092"/>
            <a:ext cx="6772074" cy="4568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9434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12192000" cy="1224778"/>
          </a:xfrm>
          <a:solidFill>
            <a:schemeClr val="accent6">
              <a:lumMod val="50000"/>
            </a:schemeClr>
          </a:solidFill>
        </p:spPr>
        <p:txBody>
          <a:bodyPr/>
          <a:lstStyle/>
          <a:p>
            <a:r>
              <a:rPr lang="en-US" altLang="zh-TW" b="1" dirty="0" err="1" smtClean="0">
                <a:solidFill>
                  <a:schemeClr val="bg1"/>
                </a:solidFill>
                <a:effectLst>
                  <a:outerShdw blurRad="38100" dist="38100" dir="2700000" algn="tl">
                    <a:srgbClr val="000000">
                      <a:alpha val="43137"/>
                    </a:srgbClr>
                  </a:outerShdw>
                </a:effectLst>
              </a:rPr>
              <a:t>tshark</a:t>
            </a:r>
            <a:r>
              <a:rPr lang="zh-TW" altLang="en-US" b="1" dirty="0" smtClean="0">
                <a:solidFill>
                  <a:schemeClr val="bg1"/>
                </a:solidFill>
                <a:effectLst>
                  <a:outerShdw blurRad="38100" dist="38100" dir="2700000" algn="tl">
                    <a:srgbClr val="000000">
                      <a:alpha val="43137"/>
                    </a:srgbClr>
                  </a:outerShdw>
                </a:effectLst>
              </a:rPr>
              <a:t>常用指令</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https://read01.com/zh-tw/KBnx4.html#.Wf8qPVuCyUk</a:t>
            </a:r>
            <a:endParaRPr lang="zh-TW" altLang="en-US" sz="2400" b="1" dirty="0">
              <a:solidFill>
                <a:schemeClr val="bg1"/>
              </a:solidFill>
              <a:effectLst>
                <a:outerShdw blurRad="38100" dist="38100" dir="2700000" algn="tl">
                  <a:srgbClr val="000000">
                    <a:alpha val="43137"/>
                  </a:srgbClr>
                </a:outerShdw>
              </a:effectLst>
            </a:endParaRPr>
          </a:p>
        </p:txBody>
      </p:sp>
      <p:graphicFrame>
        <p:nvGraphicFramePr>
          <p:cNvPr id="4" name="內容版面配置區 3"/>
          <p:cNvGraphicFramePr>
            <a:graphicFrameLocks noGrp="1"/>
          </p:cNvGraphicFramePr>
          <p:nvPr>
            <p:ph idx="1"/>
            <p:extLst/>
          </p:nvPr>
        </p:nvGraphicFramePr>
        <p:xfrm>
          <a:off x="428368" y="1825625"/>
          <a:ext cx="10925432" cy="3235960"/>
        </p:xfrm>
        <a:graphic>
          <a:graphicData uri="http://schemas.openxmlformats.org/drawingml/2006/table">
            <a:tbl>
              <a:tblPr firstRow="1" bandRow="1">
                <a:tableStyleId>{5C22544A-7EE6-4342-B048-85BDC9FD1C3A}</a:tableStyleId>
              </a:tblPr>
              <a:tblGrid>
                <a:gridCol w="2971655"/>
                <a:gridCol w="7953777"/>
              </a:tblGrid>
              <a:tr h="370840">
                <a:tc>
                  <a:txBody>
                    <a:bodyPr/>
                    <a:lstStyle/>
                    <a:p>
                      <a:r>
                        <a:rPr lang="zh-TW" altLang="en-US" b="1" dirty="0" smtClean="0">
                          <a:solidFill>
                            <a:schemeClr val="bg1"/>
                          </a:solidFill>
                          <a:effectLst>
                            <a:outerShdw blurRad="38100" dist="38100" dir="2700000" algn="tl">
                              <a:srgbClr val="000000">
                                <a:alpha val="43137"/>
                              </a:srgbClr>
                            </a:outerShdw>
                          </a:effectLst>
                        </a:rPr>
                        <a:t>指令</a:t>
                      </a:r>
                      <a:endParaRPr lang="zh-TW" altLang="en-US" dirty="0"/>
                    </a:p>
                  </a:txBody>
                  <a:tcPr/>
                </a:tc>
                <a:tc>
                  <a:txBody>
                    <a:bodyPr/>
                    <a:lstStyle/>
                    <a:p>
                      <a:r>
                        <a:rPr lang="zh-TW" altLang="en-US" dirty="0" smtClean="0"/>
                        <a:t>說明</a:t>
                      </a:r>
                      <a:endParaRPr lang="zh-TW" altLang="en-US" dirty="0"/>
                    </a:p>
                  </a:txBody>
                  <a:tcPr/>
                </a:tc>
              </a:tr>
              <a:tr h="370840">
                <a:tc>
                  <a:txBody>
                    <a:bodyPr/>
                    <a:lstStyle/>
                    <a:p>
                      <a:r>
                        <a:rPr lang="en-US" altLang="zh-TW" dirty="0" err="1" smtClean="0"/>
                        <a:t>tshark</a:t>
                      </a:r>
                      <a:r>
                        <a:rPr lang="en-US" altLang="zh-TW" dirty="0" smtClean="0"/>
                        <a:t> -v</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查明</a:t>
                      </a:r>
                      <a:r>
                        <a:rPr lang="en-US" altLang="zh-TW" dirty="0" err="1" smtClean="0"/>
                        <a:t>tshark</a:t>
                      </a:r>
                      <a:r>
                        <a:rPr lang="zh-TW" altLang="en-US" dirty="0" smtClean="0"/>
                        <a:t>版本</a:t>
                      </a:r>
                      <a:r>
                        <a:rPr lang="en-US" altLang="zh-TW" dirty="0" smtClean="0"/>
                        <a:t>[</a:t>
                      </a:r>
                      <a:r>
                        <a:rPr lang="zh-TW" altLang="en-US" dirty="0" smtClean="0"/>
                        <a:t>順便確定</a:t>
                      </a:r>
                      <a:r>
                        <a:rPr lang="en-US" altLang="zh-TW" dirty="0" err="1" smtClean="0"/>
                        <a:t>tshark</a:t>
                      </a:r>
                      <a:r>
                        <a:rPr lang="zh-TW" altLang="en-US" dirty="0" smtClean="0"/>
                        <a:t>是否已正確安裝</a:t>
                      </a:r>
                      <a:r>
                        <a:rPr lang="en-US" altLang="zh-TW" dirty="0" smtClean="0"/>
                        <a:t>]</a:t>
                      </a:r>
                      <a:endParaRPr lang="zh-TW" altLang="en-US" dirty="0"/>
                    </a:p>
                  </a:txBody>
                  <a:tcPr/>
                </a:tc>
              </a:tr>
              <a:tr h="370840">
                <a:tc>
                  <a:txBody>
                    <a:bodyPr/>
                    <a:lstStyle/>
                    <a:p>
                      <a:r>
                        <a:rPr lang="en-US" altLang="zh-TW" b="1" dirty="0" err="1" smtClean="0">
                          <a:solidFill>
                            <a:srgbClr val="FF0000"/>
                          </a:solidFill>
                          <a:effectLst>
                            <a:outerShdw blurRad="38100" dist="38100" dir="2700000" algn="tl">
                              <a:srgbClr val="000000">
                                <a:alpha val="43137"/>
                              </a:srgbClr>
                            </a:outerShdw>
                          </a:effectLst>
                        </a:rPr>
                        <a:t>sudo</a:t>
                      </a:r>
                      <a:r>
                        <a:rPr lang="en-US" altLang="zh-TW" dirty="0" smtClean="0"/>
                        <a:t> </a:t>
                      </a:r>
                      <a:r>
                        <a:rPr lang="en-US" altLang="zh-TW" dirty="0" err="1" smtClean="0"/>
                        <a:t>tshark</a:t>
                      </a:r>
                      <a:r>
                        <a:rPr lang="en-US" altLang="zh-TW" dirty="0" smtClean="0"/>
                        <a:t> -D</a:t>
                      </a:r>
                      <a:endParaRPr lang="zh-TW" altLang="en-US" dirty="0"/>
                    </a:p>
                  </a:txBody>
                  <a:tcPr/>
                </a:tc>
                <a:tc>
                  <a:txBody>
                    <a:bodyPr/>
                    <a:lstStyle/>
                    <a:p>
                      <a:r>
                        <a:rPr lang="zh-TW" altLang="en-US" dirty="0" smtClean="0"/>
                        <a:t>列出可用網絡接口</a:t>
                      </a:r>
                      <a:endParaRPr lang="en-US" altLang="zh-TW" dirty="0" smtClean="0"/>
                    </a:p>
                    <a:p>
                      <a:r>
                        <a:rPr lang="en-US" altLang="zh-TW" dirty="0" smtClean="0"/>
                        <a:t>[</a:t>
                      </a:r>
                      <a:r>
                        <a:rPr lang="zh-TW" altLang="en-US" dirty="0" smtClean="0"/>
                        <a:t>普通使用者無權直接存取網絡接口設備</a:t>
                      </a:r>
                      <a:r>
                        <a:rPr lang="en-US" altLang="zh-TW" dirty="0" smtClean="0"/>
                        <a:t>]</a:t>
                      </a:r>
                      <a:endParaRPr lang="zh-TW" altLang="en-US" dirty="0"/>
                    </a:p>
                  </a:txBody>
                  <a:tcPr/>
                </a:tc>
              </a:tr>
              <a:tr h="370840">
                <a:tc>
                  <a:txBody>
                    <a:bodyPr/>
                    <a:lstStyle/>
                    <a:p>
                      <a:r>
                        <a:rPr lang="en-US" altLang="zh-TW" dirty="0" err="1" smtClean="0"/>
                        <a:t>tshark</a:t>
                      </a:r>
                      <a:r>
                        <a:rPr lang="en-US" altLang="zh-TW" dirty="0" smtClean="0"/>
                        <a:t> -f</a:t>
                      </a:r>
                      <a:endParaRPr lang="zh-TW" altLang="en-US" dirty="0"/>
                    </a:p>
                  </a:txBody>
                  <a:tcPr/>
                </a:tc>
                <a:tc>
                  <a:txBody>
                    <a:bodyPr/>
                    <a:lstStyle/>
                    <a:p>
                      <a:r>
                        <a:rPr lang="zh-TW" altLang="en-US" dirty="0" smtClean="0"/>
                        <a:t>側錄時過濾的規則</a:t>
                      </a:r>
                      <a:endParaRPr lang="zh-TW" altLang="en-US" dirty="0"/>
                    </a:p>
                  </a:txBody>
                  <a:tcPr/>
                </a:tc>
              </a:tr>
              <a:tr h="370840">
                <a:tc>
                  <a:txBody>
                    <a:bodyPr/>
                    <a:lstStyle/>
                    <a:p>
                      <a:r>
                        <a:rPr lang="en-US" altLang="zh-TW" dirty="0" err="1" smtClean="0"/>
                        <a:t>tshark</a:t>
                      </a:r>
                      <a:r>
                        <a:rPr lang="en-US" altLang="zh-TW" dirty="0" smtClean="0"/>
                        <a:t> -R</a:t>
                      </a:r>
                      <a:endParaRPr lang="zh-TW" altLang="en-US" dirty="0"/>
                    </a:p>
                  </a:txBody>
                  <a:tcPr/>
                </a:tc>
                <a:tc>
                  <a:txBody>
                    <a:bodyPr/>
                    <a:lstStyle/>
                    <a:p>
                      <a:r>
                        <a:rPr lang="zh-TW" altLang="en-US" dirty="0" smtClean="0"/>
                        <a:t>過濾已側錄完畢的封包</a:t>
                      </a:r>
                      <a:endParaRPr lang="zh-TW" altLang="en-US" dirty="0"/>
                    </a:p>
                  </a:txBody>
                  <a:tcPr/>
                </a:tc>
              </a:tr>
              <a:tr h="370840">
                <a:tc>
                  <a:txBody>
                    <a:bodyPr/>
                    <a:lstStyle/>
                    <a:p>
                      <a:r>
                        <a:rPr lang="en-US" altLang="zh-TW" dirty="0" err="1" smtClean="0"/>
                        <a:t>tshark</a:t>
                      </a:r>
                      <a:r>
                        <a:rPr lang="zh-TW" altLang="en-US" dirty="0" smtClean="0"/>
                        <a:t> </a:t>
                      </a:r>
                      <a:r>
                        <a:rPr lang="pl-PL" altLang="zh-TW" dirty="0" smtClean="0"/>
                        <a:t>-i eth0 -w abc.cap</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側錄</a:t>
                      </a:r>
                      <a:r>
                        <a:rPr lang="en-US" altLang="zh-TW" dirty="0" smtClean="0"/>
                        <a:t>eth0</a:t>
                      </a:r>
                      <a:r>
                        <a:rPr lang="zh-TW" altLang="en-US" dirty="0" smtClean="0"/>
                        <a:t>網路介面卡的封包儲存成</a:t>
                      </a:r>
                      <a:r>
                        <a:rPr lang="pl-PL" altLang="zh-TW" dirty="0" smtClean="0"/>
                        <a:t>abc.cap</a:t>
                      </a:r>
                      <a:endParaRPr lang="zh-TW" altLang="en-US" dirty="0" smtClean="0"/>
                    </a:p>
                  </a:txBody>
                  <a:tcPr/>
                </a:tc>
              </a:tr>
              <a:tr h="370840">
                <a:tc>
                  <a:txBody>
                    <a:bodyPr/>
                    <a:lstStyle/>
                    <a:p>
                      <a:r>
                        <a:rPr lang="en-US" altLang="zh-TW" dirty="0" err="1" smtClean="0"/>
                        <a:t>tshark</a:t>
                      </a:r>
                      <a:r>
                        <a:rPr lang="en-US" altLang="zh-TW" dirty="0" smtClean="0"/>
                        <a:t> -</a:t>
                      </a:r>
                      <a:r>
                        <a:rPr lang="en-US" altLang="zh-TW" dirty="0" err="1" smtClean="0"/>
                        <a:t>i</a:t>
                      </a:r>
                      <a:r>
                        <a:rPr lang="en-US" altLang="zh-TW" dirty="0" smtClean="0"/>
                        <a:t> eth0 -f "</a:t>
                      </a:r>
                      <a:r>
                        <a:rPr lang="en-US" altLang="zh-TW" dirty="0" err="1" smtClean="0"/>
                        <a:t>tcp</a:t>
                      </a:r>
                      <a:r>
                        <a:rPr lang="en-US" altLang="zh-TW" dirty="0" smtClean="0"/>
                        <a:t> port 80" </a:t>
                      </a:r>
                      <a:endParaRPr lang="zh-TW" altLang="en-US" dirty="0"/>
                    </a:p>
                  </a:txBody>
                  <a:tcPr/>
                </a:tc>
                <a:tc>
                  <a:txBody>
                    <a:bodyPr/>
                    <a:lstStyle/>
                    <a:p>
                      <a:r>
                        <a:rPr lang="zh-TW" altLang="en-US" dirty="0" smtClean="0"/>
                        <a:t>側錄</a:t>
                      </a:r>
                      <a:r>
                        <a:rPr lang="en-US" altLang="zh-TW" dirty="0" smtClean="0"/>
                        <a:t>eth0</a:t>
                      </a:r>
                      <a:r>
                        <a:rPr lang="zh-TW" altLang="en-US" dirty="0" smtClean="0"/>
                        <a:t>網路介面卡的 </a:t>
                      </a:r>
                      <a:r>
                        <a:rPr lang="en-US" altLang="zh-TW" dirty="0" smtClean="0"/>
                        <a:t>80 Port </a:t>
                      </a:r>
                      <a:r>
                        <a:rPr lang="zh-TW" altLang="en-US" dirty="0" smtClean="0"/>
                        <a:t>的封包</a:t>
                      </a:r>
                      <a:endParaRPr lang="zh-TW" altLang="en-US" dirty="0"/>
                    </a:p>
                  </a:txBody>
                  <a:tcPr/>
                </a:tc>
              </a:tr>
              <a:tr h="370840">
                <a:tc>
                  <a:txBody>
                    <a:bodyPr/>
                    <a:lstStyle/>
                    <a:p>
                      <a:r>
                        <a:rPr lang="en-US" altLang="zh-TW" sz="1800" b="0" i="0" kern="1200" dirty="0" err="1" smtClean="0">
                          <a:solidFill>
                            <a:schemeClr val="dk1"/>
                          </a:solidFill>
                          <a:effectLst/>
                          <a:latin typeface="+mn-lt"/>
                          <a:ea typeface="+mn-ea"/>
                          <a:cs typeface="+mn-cs"/>
                        </a:rPr>
                        <a:t>tshark</a:t>
                      </a:r>
                      <a:r>
                        <a:rPr lang="en-US" altLang="zh-TW" sz="1800" b="0" i="0" kern="1200" dirty="0" smtClean="0">
                          <a:solidFill>
                            <a:schemeClr val="dk1"/>
                          </a:solidFill>
                          <a:effectLst/>
                          <a:latin typeface="+mn-lt"/>
                          <a:ea typeface="+mn-ea"/>
                          <a:cs typeface="+mn-cs"/>
                        </a:rPr>
                        <a:t> -r /</a:t>
                      </a:r>
                      <a:r>
                        <a:rPr lang="en-US" altLang="zh-TW" sz="1800" b="0" i="0" kern="1200" dirty="0" err="1" smtClean="0">
                          <a:solidFill>
                            <a:schemeClr val="dk1"/>
                          </a:solidFill>
                          <a:effectLst/>
                          <a:latin typeface="+mn-lt"/>
                          <a:ea typeface="+mn-ea"/>
                          <a:cs typeface="+mn-cs"/>
                        </a:rPr>
                        <a:t>tmp</a:t>
                      </a:r>
                      <a:r>
                        <a:rPr lang="en-US" altLang="zh-TW" sz="1800" b="0" i="0" kern="1200" dirty="0" smtClean="0">
                          <a:solidFill>
                            <a:schemeClr val="dk1"/>
                          </a:solidFill>
                          <a:effectLst/>
                          <a:latin typeface="+mn-lt"/>
                          <a:ea typeface="+mn-ea"/>
                          <a:cs typeface="+mn-cs"/>
                        </a:rPr>
                        <a:t>/</a:t>
                      </a:r>
                      <a:r>
                        <a:rPr lang="en-US" altLang="zh-TW" sz="1800" b="0" i="0" kern="1200" dirty="0" err="1" smtClean="0">
                          <a:solidFill>
                            <a:schemeClr val="dk1"/>
                          </a:solidFill>
                          <a:effectLst/>
                          <a:latin typeface="+mn-lt"/>
                          <a:ea typeface="+mn-ea"/>
                          <a:cs typeface="+mn-cs"/>
                        </a:rPr>
                        <a:t>test.cap</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讀取封包</a:t>
                      </a:r>
                      <a:endParaRPr lang="zh-TW" altLang="en-US" dirty="0"/>
                    </a:p>
                  </a:txBody>
                  <a:tcPr/>
                </a:tc>
              </a:tr>
            </a:tbl>
          </a:graphicData>
        </a:graphic>
      </p:graphicFrame>
      <p:sp>
        <p:nvSpPr>
          <p:cNvPr id="5" name="矩形 4"/>
          <p:cNvSpPr/>
          <p:nvPr/>
        </p:nvSpPr>
        <p:spPr>
          <a:xfrm>
            <a:off x="543698" y="5443657"/>
            <a:ext cx="10239632" cy="923330"/>
          </a:xfrm>
          <a:prstGeom prst="rect">
            <a:avLst/>
          </a:prstGeom>
        </p:spPr>
        <p:txBody>
          <a:bodyPr wrap="square">
            <a:spAutoFit/>
          </a:bodyPr>
          <a:lstStyle/>
          <a:p>
            <a:r>
              <a:rPr lang="zh-TW" altLang="en-US" dirty="0" smtClean="0"/>
              <a:t>捕捉數據</a:t>
            </a:r>
            <a:r>
              <a:rPr lang="en-US" altLang="zh-TW" dirty="0" smtClean="0"/>
              <a:t>::</a:t>
            </a:r>
            <a:r>
              <a:rPr lang="zh-TW" altLang="en-US" dirty="0" smtClean="0"/>
              <a:t>最簡單的辦法就是運行不帶任何參數的</a:t>
            </a:r>
            <a:r>
              <a:rPr lang="en-US" altLang="zh-TW" dirty="0" err="1" smtClean="0"/>
              <a:t>tshark</a:t>
            </a:r>
            <a:r>
              <a:rPr lang="zh-TW" altLang="en-US" dirty="0" smtClean="0"/>
              <a:t>，這會在螢幕上顯示所有數據。</a:t>
            </a:r>
            <a:endParaRPr lang="en-US" altLang="zh-TW" dirty="0" smtClean="0"/>
          </a:p>
          <a:p>
            <a:r>
              <a:rPr lang="zh-TW" altLang="en-US" dirty="0" smtClean="0"/>
              <a:t>停止數據捕獲</a:t>
            </a:r>
            <a:r>
              <a:rPr lang="en-US" altLang="zh-TW" dirty="0" smtClean="0"/>
              <a:t>::</a:t>
            </a:r>
            <a:r>
              <a:rPr lang="zh-TW" altLang="en-US" dirty="0" smtClean="0"/>
              <a:t>只要按</a:t>
            </a:r>
            <a:r>
              <a:rPr lang="en-US" altLang="zh-TW" dirty="0" smtClean="0"/>
              <a:t>Ctrl-C</a:t>
            </a:r>
            <a:r>
              <a:rPr lang="zh-TW" altLang="en-US" dirty="0" smtClean="0"/>
              <a:t>組合鍵，就可以停止數據捕獲。</a:t>
            </a:r>
          </a:p>
          <a:p>
            <a:r>
              <a:rPr lang="en-US" altLang="zh-TW" dirty="0" smtClean="0"/>
              <a:t>https://read01.com/KBnx4.html</a:t>
            </a:r>
            <a:endParaRPr lang="zh-TW" altLang="en-US" dirty="0"/>
          </a:p>
        </p:txBody>
      </p:sp>
    </p:spTree>
    <p:extLst>
      <p:ext uri="{BB962C8B-B14F-4D97-AF65-F5344CB8AC3E}">
        <p14:creationId xmlns:p14="http://schemas.microsoft.com/office/powerpoint/2010/main" val="31629856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141668" y="1921929"/>
          <a:ext cx="11668258" cy="4450080"/>
        </p:xfrm>
        <a:graphic>
          <a:graphicData uri="http://schemas.openxmlformats.org/drawingml/2006/table">
            <a:tbl>
              <a:tblPr firstRow="1" bandRow="1">
                <a:tableStyleId>{5C22544A-7EE6-4342-B048-85BDC9FD1C3A}</a:tableStyleId>
              </a:tblPr>
              <a:tblGrid>
                <a:gridCol w="4455046"/>
                <a:gridCol w="7213212"/>
              </a:tblGrid>
              <a:tr h="370840">
                <a:tc>
                  <a:txBody>
                    <a:bodyPr/>
                    <a:lstStyle/>
                    <a:p>
                      <a:r>
                        <a:rPr lang="zh-TW" altLang="en-US" b="1" dirty="0" smtClean="0">
                          <a:solidFill>
                            <a:schemeClr val="bg1"/>
                          </a:solidFill>
                          <a:effectLst>
                            <a:outerShdw blurRad="38100" dist="38100" dir="2700000" algn="tl">
                              <a:srgbClr val="000000">
                                <a:alpha val="43137"/>
                              </a:srgbClr>
                            </a:outerShdw>
                          </a:effectLst>
                        </a:rPr>
                        <a:t>指令</a:t>
                      </a:r>
                      <a:endParaRPr lang="zh-TW" altLang="en-US" dirty="0"/>
                    </a:p>
                  </a:txBody>
                  <a:tcPr/>
                </a:tc>
                <a:tc>
                  <a:txBody>
                    <a:bodyPr/>
                    <a:lstStyle/>
                    <a:p>
                      <a:r>
                        <a:rPr lang="zh-TW" altLang="en-US" dirty="0" smtClean="0"/>
                        <a:t>說明</a:t>
                      </a:r>
                      <a:endParaRPr lang="zh-TW" altLang="en-US" dirty="0"/>
                    </a:p>
                  </a:txBody>
                  <a:tcPr/>
                </a:tc>
              </a:tr>
              <a:tr h="370840">
                <a:tc>
                  <a:txBody>
                    <a:bodyPr/>
                    <a:lstStyle/>
                    <a:p>
                      <a:r>
                        <a:rPr lang="en-US" altLang="zh-TW" sz="1800" b="0" i="0" kern="1200" dirty="0" smtClean="0">
                          <a:solidFill>
                            <a:schemeClr val="dk1"/>
                          </a:solidFill>
                          <a:effectLst/>
                          <a:latin typeface="+mn-lt"/>
                          <a:ea typeface="+mn-ea"/>
                          <a:cs typeface="+mn-cs"/>
                        </a:rPr>
                        <a:t>-</a:t>
                      </a:r>
                      <a:r>
                        <a:rPr lang="en-US" altLang="zh-TW" sz="1800" b="0" i="0" kern="1200" dirty="0" err="1" smtClean="0">
                          <a:solidFill>
                            <a:schemeClr val="dk1"/>
                          </a:solidFill>
                          <a:effectLst/>
                          <a:latin typeface="+mn-lt"/>
                          <a:ea typeface="+mn-ea"/>
                          <a:cs typeface="+mn-cs"/>
                        </a:rPr>
                        <a:t>i</a:t>
                      </a:r>
                      <a:r>
                        <a:rPr lang="en-US" altLang="zh-TW" sz="1800" b="0" i="0" kern="1200" dirty="0" smtClean="0">
                          <a:solidFill>
                            <a:schemeClr val="dk1"/>
                          </a:solidFill>
                          <a:effectLst/>
                          <a:latin typeface="+mn-lt"/>
                          <a:ea typeface="+mn-ea"/>
                          <a:cs typeface="+mn-cs"/>
                        </a:rPr>
                        <a:t> eth0</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側錄</a:t>
                      </a:r>
                      <a:r>
                        <a:rPr lang="en-US" altLang="zh-TW" sz="1800" b="0" i="0" kern="1200" dirty="0" smtClean="0">
                          <a:solidFill>
                            <a:schemeClr val="dk1"/>
                          </a:solidFill>
                          <a:effectLst/>
                          <a:latin typeface="+mn-lt"/>
                          <a:ea typeface="+mn-ea"/>
                          <a:cs typeface="+mn-cs"/>
                        </a:rPr>
                        <a:t>eth0</a:t>
                      </a:r>
                      <a:r>
                        <a:rPr lang="zh-TW" altLang="en-US" sz="1800" b="0" i="0" kern="1200" dirty="0" smtClean="0">
                          <a:solidFill>
                            <a:schemeClr val="dk1"/>
                          </a:solidFill>
                          <a:effectLst/>
                          <a:latin typeface="+mn-lt"/>
                          <a:ea typeface="+mn-ea"/>
                          <a:cs typeface="+mn-cs"/>
                        </a:rPr>
                        <a:t>網路介面</a:t>
                      </a:r>
                      <a:endParaRPr lang="zh-TW"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kern="1200" dirty="0" smtClean="0">
                          <a:solidFill>
                            <a:schemeClr val="dk1"/>
                          </a:solidFill>
                          <a:effectLst/>
                          <a:latin typeface="+mn-lt"/>
                          <a:ea typeface="+mn-ea"/>
                          <a:cs typeface="+mn-cs"/>
                        </a:rPr>
                        <a:t>-s 512</a:t>
                      </a:r>
                      <a:endParaRPr lang="zh-TW"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smtClean="0">
                          <a:solidFill>
                            <a:schemeClr val="dk1"/>
                          </a:solidFill>
                          <a:effectLst/>
                          <a:latin typeface="+mn-lt"/>
                          <a:ea typeface="+mn-ea"/>
                          <a:cs typeface="+mn-cs"/>
                        </a:rPr>
                        <a:t>只抓取前</a:t>
                      </a:r>
                      <a:r>
                        <a:rPr lang="en-US" altLang="zh-TW" sz="1800" b="0" i="0" kern="1200" dirty="0" smtClean="0">
                          <a:solidFill>
                            <a:schemeClr val="dk1"/>
                          </a:solidFill>
                          <a:effectLst/>
                          <a:latin typeface="+mn-lt"/>
                          <a:ea typeface="+mn-ea"/>
                          <a:cs typeface="+mn-cs"/>
                        </a:rPr>
                        <a:t>512</a:t>
                      </a:r>
                      <a:r>
                        <a:rPr lang="zh-TW" altLang="en-US" sz="1800" b="0" i="0" kern="1200" smtClean="0">
                          <a:solidFill>
                            <a:schemeClr val="dk1"/>
                          </a:solidFill>
                          <a:effectLst/>
                          <a:latin typeface="+mn-lt"/>
                          <a:ea typeface="+mn-ea"/>
                          <a:cs typeface="+mn-cs"/>
                        </a:rPr>
                        <a:t>封包長度</a:t>
                      </a:r>
                      <a:endParaRPr lang="zh-TW" altLang="en-US" dirty="0" smtClean="0"/>
                    </a:p>
                  </a:txBody>
                  <a:tcPr/>
                </a:tc>
              </a:tr>
              <a:tr h="370840">
                <a:tc>
                  <a:txBody>
                    <a:bodyPr/>
                    <a:lstStyle/>
                    <a:p>
                      <a:r>
                        <a:rPr lang="en-US" altLang="zh-TW" sz="1800" b="0" i="0" kern="1200" dirty="0" smtClean="0">
                          <a:solidFill>
                            <a:schemeClr val="dk1"/>
                          </a:solidFill>
                          <a:effectLst/>
                          <a:latin typeface="+mn-lt"/>
                          <a:ea typeface="+mn-ea"/>
                          <a:cs typeface="+mn-cs"/>
                        </a:rPr>
                        <a:t>-n</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禁止</a:t>
                      </a:r>
                      <a:r>
                        <a:rPr lang="en-US" altLang="zh-TW" sz="1800" b="0" i="0" kern="1200" dirty="0" smtClean="0">
                          <a:solidFill>
                            <a:schemeClr val="dk1"/>
                          </a:solidFill>
                          <a:effectLst/>
                          <a:latin typeface="+mn-lt"/>
                          <a:ea typeface="+mn-ea"/>
                          <a:cs typeface="+mn-cs"/>
                        </a:rPr>
                        <a:t>Domain</a:t>
                      </a:r>
                      <a:r>
                        <a:rPr lang="zh-TW" altLang="en-US" sz="1800" b="0" i="0" kern="1200" dirty="0" smtClean="0">
                          <a:solidFill>
                            <a:schemeClr val="dk1"/>
                          </a:solidFill>
                          <a:effectLst/>
                          <a:latin typeface="+mn-lt"/>
                          <a:ea typeface="+mn-ea"/>
                          <a:cs typeface="+mn-cs"/>
                        </a:rPr>
                        <a:t>解析</a:t>
                      </a:r>
                      <a:endParaRPr lang="zh-TW" altLang="en-US" dirty="0"/>
                    </a:p>
                  </a:txBody>
                  <a:tcPr/>
                </a:tc>
              </a:tr>
              <a:tr h="370840">
                <a:tc>
                  <a:txBody>
                    <a:bodyPr/>
                    <a:lstStyle/>
                    <a:p>
                      <a:r>
                        <a:rPr lang="en-US" altLang="zh-TW" dirty="0" smtClean="0"/>
                        <a:t>-V</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封包樹狀解析</a:t>
                      </a:r>
                      <a:endParaRPr lang="zh-TW"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-x</a:t>
                      </a:r>
                      <a:endParaRPr lang="zh-TW"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smtClean="0">
                          <a:solidFill>
                            <a:schemeClr val="dk1"/>
                          </a:solidFill>
                          <a:effectLst/>
                          <a:latin typeface="+mn-lt"/>
                          <a:ea typeface="+mn-ea"/>
                          <a:cs typeface="+mn-cs"/>
                        </a:rPr>
                        <a:t>十六進制，</a:t>
                      </a:r>
                      <a:r>
                        <a:rPr lang="en-US" altLang="zh-TW" sz="1800" b="0" i="0" kern="1200" dirty="0" smtClean="0">
                          <a:solidFill>
                            <a:schemeClr val="dk1"/>
                          </a:solidFill>
                          <a:effectLst/>
                          <a:latin typeface="+mn-lt"/>
                          <a:ea typeface="+mn-ea"/>
                          <a:cs typeface="+mn-cs"/>
                        </a:rPr>
                        <a:t>ASCII </a:t>
                      </a:r>
                      <a:r>
                        <a:rPr lang="zh-TW" altLang="en-US" sz="1800" b="0" i="0" kern="1200" dirty="0" smtClean="0">
                          <a:solidFill>
                            <a:schemeClr val="dk1"/>
                          </a:solidFill>
                          <a:effectLst/>
                          <a:latin typeface="+mn-lt"/>
                          <a:ea typeface="+mn-ea"/>
                          <a:cs typeface="+mn-cs"/>
                        </a:rPr>
                        <a:t>解析</a:t>
                      </a:r>
                      <a:endParaRPr lang="zh-TW" altLang="en-US" dirty="0" smtClean="0"/>
                    </a:p>
                  </a:txBody>
                  <a:tcPr/>
                </a:tc>
              </a:tr>
              <a:tr h="370840">
                <a:tc>
                  <a:txBody>
                    <a:bodyPr/>
                    <a:lstStyle/>
                    <a:p>
                      <a:r>
                        <a:rPr lang="en-US" altLang="zh-TW" dirty="0" smtClean="0"/>
                        <a:t>-</a:t>
                      </a:r>
                      <a:r>
                        <a:rPr lang="en-US" altLang="zh-TW" dirty="0" err="1" smtClean="0"/>
                        <a:t>i</a:t>
                      </a:r>
                      <a:r>
                        <a:rPr lang="en-US" altLang="zh-TW" dirty="0" smtClean="0"/>
                        <a:t> &lt;</a:t>
                      </a:r>
                      <a:r>
                        <a:rPr lang="zh-TW" altLang="en-US" dirty="0" smtClean="0"/>
                        <a:t>界面</a:t>
                      </a:r>
                      <a:r>
                        <a:rPr lang="en-US" altLang="zh-TW" dirty="0" smtClean="0"/>
                        <a:t>&gt; -w &lt;</a:t>
                      </a:r>
                      <a:r>
                        <a:rPr lang="zh-TW" altLang="en-US" dirty="0" smtClean="0"/>
                        <a:t>檔名</a:t>
                      </a:r>
                      <a:r>
                        <a:rPr lang="en-US" altLang="zh-TW" dirty="0" smtClean="0"/>
                        <a:t>&gt;</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指定界面，儲存檔名</a:t>
                      </a:r>
                      <a:endParaRPr lang="zh-TW" altLang="en-US" dirty="0"/>
                    </a:p>
                  </a:txBody>
                  <a:tcPr/>
                </a:tc>
              </a:tr>
              <a:tr h="370840">
                <a:tc>
                  <a:txBody>
                    <a:bodyPr/>
                    <a:lstStyle/>
                    <a:p>
                      <a:r>
                        <a:rPr lang="en-US" altLang="zh-TW" sz="1800" b="0" i="0" kern="1200" dirty="0" smtClean="0">
                          <a:solidFill>
                            <a:schemeClr val="dk1"/>
                          </a:solidFill>
                          <a:effectLst/>
                          <a:latin typeface="+mn-lt"/>
                          <a:ea typeface="+mn-ea"/>
                          <a:cs typeface="+mn-cs"/>
                        </a:rPr>
                        <a:t>-r &lt;</a:t>
                      </a:r>
                      <a:r>
                        <a:rPr lang="zh-TW" altLang="en-US" sz="1800" b="0" i="0" kern="1200" dirty="0" smtClean="0">
                          <a:solidFill>
                            <a:schemeClr val="dk1"/>
                          </a:solidFill>
                          <a:effectLst/>
                          <a:latin typeface="+mn-lt"/>
                          <a:ea typeface="+mn-ea"/>
                          <a:cs typeface="+mn-cs"/>
                        </a:rPr>
                        <a:t>讀檔名</a:t>
                      </a:r>
                      <a:r>
                        <a:rPr lang="en-US" altLang="zh-TW" sz="1800" b="0" i="0" kern="1200" dirty="0" smtClean="0">
                          <a:solidFill>
                            <a:schemeClr val="dk1"/>
                          </a:solidFill>
                          <a:effectLst/>
                          <a:latin typeface="+mn-lt"/>
                          <a:ea typeface="+mn-ea"/>
                          <a:cs typeface="+mn-cs"/>
                        </a:rPr>
                        <a:t>&gt;</a:t>
                      </a:r>
                      <a:r>
                        <a:rPr lang="zh-TW" altLang="en-US" sz="1800" b="0" i="0" kern="1200" dirty="0" smtClean="0">
                          <a:solidFill>
                            <a:schemeClr val="dk1"/>
                          </a:solidFill>
                          <a:effectLst/>
                          <a:latin typeface="+mn-lt"/>
                          <a:ea typeface="+mn-ea"/>
                          <a:cs typeface="+mn-cs"/>
                        </a:rPr>
                        <a:t> </a:t>
                      </a:r>
                      <a:r>
                        <a:rPr lang="en-US" altLang="zh-TW" sz="1800" b="0" i="0" kern="1200" dirty="0" smtClean="0">
                          <a:solidFill>
                            <a:schemeClr val="dk1"/>
                          </a:solidFill>
                          <a:effectLst/>
                          <a:latin typeface="+mn-lt"/>
                          <a:ea typeface="+mn-ea"/>
                          <a:cs typeface="+mn-cs"/>
                        </a:rPr>
                        <a:t>-R &lt;</a:t>
                      </a:r>
                      <a:r>
                        <a:rPr lang="zh-TW" altLang="en-US" sz="1800" b="0" i="0" kern="1200" dirty="0" smtClean="0">
                          <a:solidFill>
                            <a:schemeClr val="dk1"/>
                          </a:solidFill>
                          <a:effectLst/>
                          <a:latin typeface="+mn-lt"/>
                          <a:ea typeface="+mn-ea"/>
                          <a:cs typeface="+mn-cs"/>
                        </a:rPr>
                        <a:t>過濾條件</a:t>
                      </a:r>
                      <a:r>
                        <a:rPr lang="en-US" altLang="zh-TW" sz="1800" b="0" i="0" kern="1200" dirty="0" smtClean="0">
                          <a:solidFill>
                            <a:schemeClr val="dk1"/>
                          </a:solidFill>
                          <a:effectLst/>
                          <a:latin typeface="+mn-lt"/>
                          <a:ea typeface="+mn-ea"/>
                          <a:cs typeface="+mn-cs"/>
                        </a:rPr>
                        <a:t>&gt;</a:t>
                      </a:r>
                      <a:r>
                        <a:rPr lang="zh-TW" altLang="en-US" sz="1800" b="0" i="0" kern="1200" dirty="0" smtClean="0">
                          <a:solidFill>
                            <a:schemeClr val="dk1"/>
                          </a:solidFill>
                          <a:effectLst/>
                          <a:latin typeface="+mn-lt"/>
                          <a:ea typeface="+mn-ea"/>
                          <a:cs typeface="+mn-cs"/>
                        </a:rPr>
                        <a:t> </a:t>
                      </a:r>
                      <a:r>
                        <a:rPr lang="en-US" altLang="zh-TW" sz="1800" b="0" i="0" kern="1200" dirty="0" smtClean="0">
                          <a:solidFill>
                            <a:schemeClr val="dk1"/>
                          </a:solidFill>
                          <a:effectLst/>
                          <a:latin typeface="+mn-lt"/>
                          <a:ea typeface="+mn-ea"/>
                          <a:cs typeface="+mn-cs"/>
                        </a:rPr>
                        <a:t>-w &lt;</a:t>
                      </a:r>
                      <a:r>
                        <a:rPr lang="zh-TW" altLang="en-US" sz="1800" b="0" i="0" kern="1200" dirty="0" smtClean="0">
                          <a:solidFill>
                            <a:schemeClr val="dk1"/>
                          </a:solidFill>
                          <a:effectLst/>
                          <a:latin typeface="+mn-lt"/>
                          <a:ea typeface="+mn-ea"/>
                          <a:cs typeface="+mn-cs"/>
                        </a:rPr>
                        <a:t>存檔名</a:t>
                      </a:r>
                      <a:r>
                        <a:rPr lang="en-US" altLang="zh-TW" sz="1800" b="0" i="0" kern="1200" dirty="0" smtClean="0">
                          <a:solidFill>
                            <a:schemeClr val="dk1"/>
                          </a:solidFill>
                          <a:effectLst/>
                          <a:latin typeface="+mn-lt"/>
                          <a:ea typeface="+mn-ea"/>
                          <a:cs typeface="+mn-cs"/>
                        </a:rPr>
                        <a:t>&gt;</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讀檔，過濾條件，存檔</a:t>
                      </a:r>
                      <a:endParaRPr lang="zh-TW" altLang="en-US" dirty="0"/>
                    </a:p>
                  </a:txBody>
                  <a:tcPr/>
                </a:tc>
              </a:tr>
              <a:tr h="370840">
                <a:tc>
                  <a:txBody>
                    <a:bodyPr/>
                    <a:lstStyle/>
                    <a:p>
                      <a:r>
                        <a:rPr lang="en-US" altLang="zh-TW" sz="1800" b="0" i="0" kern="1200" dirty="0" smtClean="0">
                          <a:solidFill>
                            <a:schemeClr val="dk1"/>
                          </a:solidFill>
                          <a:effectLst/>
                          <a:latin typeface="+mn-lt"/>
                          <a:ea typeface="+mn-ea"/>
                          <a:cs typeface="+mn-cs"/>
                        </a:rPr>
                        <a:t>-z </a:t>
                      </a:r>
                      <a:r>
                        <a:rPr lang="en-US" altLang="zh-TW" sz="1800" b="0" i="0" kern="1200" dirty="0" err="1" smtClean="0">
                          <a:solidFill>
                            <a:schemeClr val="dk1"/>
                          </a:solidFill>
                          <a:effectLst/>
                          <a:latin typeface="+mn-lt"/>
                          <a:ea typeface="+mn-ea"/>
                          <a:cs typeface="+mn-cs"/>
                        </a:rPr>
                        <a:t>conv,tcp</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統計</a:t>
                      </a:r>
                      <a:r>
                        <a:rPr lang="en-US" altLang="zh-TW" sz="1800" b="0" i="0" kern="1200" dirty="0" smtClean="0">
                          <a:solidFill>
                            <a:schemeClr val="dk1"/>
                          </a:solidFill>
                          <a:effectLst/>
                          <a:latin typeface="+mn-lt"/>
                          <a:ea typeface="+mn-ea"/>
                          <a:cs typeface="+mn-cs"/>
                        </a:rPr>
                        <a:t>TCP connection</a:t>
                      </a:r>
                      <a:endParaRPr lang="zh-TW" altLang="en-US" dirty="0"/>
                    </a:p>
                  </a:txBody>
                  <a:tcPr/>
                </a:tc>
              </a:tr>
              <a:tr h="370840">
                <a:tc>
                  <a:txBody>
                    <a:bodyPr/>
                    <a:lstStyle/>
                    <a:p>
                      <a:r>
                        <a:rPr lang="fr-FR" altLang="zh-TW" sz="1800" b="0" i="0" kern="1200" dirty="0" smtClean="0">
                          <a:solidFill>
                            <a:schemeClr val="dk1"/>
                          </a:solidFill>
                          <a:effectLst/>
                          <a:latin typeface="+mn-lt"/>
                          <a:ea typeface="+mn-ea"/>
                          <a:cs typeface="+mn-cs"/>
                        </a:rPr>
                        <a:t>-f 'tcp dst port 3306'</a:t>
                      </a:r>
                      <a:endParaRPr lang="zh-TW" altLang="en-US" dirty="0"/>
                    </a:p>
                  </a:txBody>
                  <a:tcPr/>
                </a:tc>
                <a:tc>
                  <a:txBody>
                    <a:bodyPr/>
                    <a:lstStyle/>
                    <a:p>
                      <a:r>
                        <a:rPr lang="zh-TW" altLang="en-US" sz="1800" b="0" i="0" kern="1200" dirty="0" smtClean="0">
                          <a:solidFill>
                            <a:schemeClr val="dk1"/>
                          </a:solidFill>
                          <a:effectLst/>
                          <a:latin typeface="+mn-lt"/>
                          <a:ea typeface="+mn-ea"/>
                          <a:cs typeface="+mn-cs"/>
                        </a:rPr>
                        <a:t>只側錄協議為</a:t>
                      </a:r>
                      <a:r>
                        <a:rPr lang="en-US" altLang="zh-TW" sz="1800" b="0" i="0" kern="1200" dirty="0" err="1" smtClean="0">
                          <a:solidFill>
                            <a:schemeClr val="dk1"/>
                          </a:solidFill>
                          <a:effectLst/>
                          <a:latin typeface="+mn-lt"/>
                          <a:ea typeface="+mn-ea"/>
                          <a:cs typeface="+mn-cs"/>
                        </a:rPr>
                        <a:t>tcp</a:t>
                      </a:r>
                      <a:r>
                        <a:rPr lang="en-US" altLang="zh-TW" sz="1800" b="0" i="0" kern="1200" dirty="0" smtClean="0">
                          <a:solidFill>
                            <a:schemeClr val="dk1"/>
                          </a:solidFill>
                          <a:effectLst/>
                          <a:latin typeface="+mn-lt"/>
                          <a:ea typeface="+mn-ea"/>
                          <a:cs typeface="+mn-cs"/>
                        </a:rPr>
                        <a:t>,</a:t>
                      </a:r>
                      <a:r>
                        <a:rPr lang="zh-TW" altLang="en-US" sz="1800" b="0" i="0" kern="1200" dirty="0" smtClean="0">
                          <a:solidFill>
                            <a:schemeClr val="dk1"/>
                          </a:solidFill>
                          <a:effectLst/>
                          <a:latin typeface="+mn-lt"/>
                          <a:ea typeface="+mn-ea"/>
                          <a:cs typeface="+mn-cs"/>
                        </a:rPr>
                        <a:t>目的</a:t>
                      </a:r>
                      <a:r>
                        <a:rPr lang="en-US" altLang="zh-TW" sz="1800" b="0" i="0" kern="1200" dirty="0" smtClean="0">
                          <a:solidFill>
                            <a:schemeClr val="dk1"/>
                          </a:solidFill>
                          <a:effectLst/>
                          <a:latin typeface="+mn-lt"/>
                          <a:ea typeface="+mn-ea"/>
                          <a:cs typeface="+mn-cs"/>
                        </a:rPr>
                        <a:t>Port</a:t>
                      </a:r>
                      <a:r>
                        <a:rPr lang="zh-TW" altLang="en-US" sz="1800" b="0" i="0" kern="1200" dirty="0" smtClean="0">
                          <a:solidFill>
                            <a:schemeClr val="dk1"/>
                          </a:solidFill>
                          <a:effectLst/>
                          <a:latin typeface="+mn-lt"/>
                          <a:ea typeface="+mn-ea"/>
                          <a:cs typeface="+mn-cs"/>
                        </a:rPr>
                        <a:t>為</a:t>
                      </a:r>
                      <a:r>
                        <a:rPr lang="en-US" altLang="zh-TW" sz="1800" b="0" i="0" kern="1200" dirty="0" smtClean="0">
                          <a:solidFill>
                            <a:schemeClr val="dk1"/>
                          </a:solidFill>
                          <a:effectLst/>
                          <a:latin typeface="+mn-lt"/>
                          <a:ea typeface="+mn-ea"/>
                          <a:cs typeface="+mn-cs"/>
                        </a:rPr>
                        <a:t>3306</a:t>
                      </a:r>
                      <a:r>
                        <a:rPr lang="zh-TW" altLang="en-US" sz="1800" b="0" i="0" kern="1200" dirty="0" smtClean="0">
                          <a:solidFill>
                            <a:schemeClr val="dk1"/>
                          </a:solidFill>
                          <a:effectLst/>
                          <a:latin typeface="+mn-lt"/>
                          <a:ea typeface="+mn-ea"/>
                          <a:cs typeface="+mn-cs"/>
                        </a:rPr>
                        <a:t>的封包</a:t>
                      </a:r>
                      <a:endParaRPr lang="zh-TW" altLang="en-US" dirty="0"/>
                    </a:p>
                  </a:txBody>
                  <a:tcPr/>
                </a:tc>
              </a:tr>
              <a:tr h="370840">
                <a:tc>
                  <a:txBody>
                    <a:bodyPr/>
                    <a:lstStyle/>
                    <a:p>
                      <a:r>
                        <a:rPr lang="en-US" altLang="zh-TW" sz="1800" b="0" i="0" kern="1200" dirty="0" smtClean="0">
                          <a:solidFill>
                            <a:schemeClr val="dk1"/>
                          </a:solidFill>
                          <a:effectLst/>
                          <a:latin typeface="+mn-lt"/>
                          <a:ea typeface="+mn-ea"/>
                          <a:cs typeface="+mn-cs"/>
                        </a:rPr>
                        <a:t>-R ' </a:t>
                      </a:r>
                      <a:r>
                        <a:rPr lang="en-US" altLang="zh-TW" sz="1800" b="0" i="0" kern="1200" dirty="0" err="1" smtClean="0">
                          <a:solidFill>
                            <a:schemeClr val="dk1"/>
                          </a:solidFill>
                          <a:effectLst/>
                          <a:latin typeface="+mn-lt"/>
                          <a:ea typeface="+mn-ea"/>
                          <a:cs typeface="+mn-cs"/>
                        </a:rPr>
                        <a:t>mysql</a:t>
                      </a:r>
                      <a:r>
                        <a:rPr lang="en-US" altLang="zh-TW" sz="1800" b="0" i="0" kern="1200" dirty="0" smtClean="0">
                          <a:solidFill>
                            <a:schemeClr val="dk1"/>
                          </a:solidFill>
                          <a:effectLst/>
                          <a:latin typeface="+mn-lt"/>
                          <a:ea typeface="+mn-ea"/>
                          <a:cs typeface="+mn-cs"/>
                        </a:rPr>
                        <a:t> .query'</a:t>
                      </a:r>
                      <a:endParaRPr lang="zh-TW" altLang="en-US" dirty="0"/>
                    </a:p>
                  </a:txBody>
                  <a:tcPr/>
                </a:tc>
                <a:tc>
                  <a:txBody>
                    <a:bodyPr/>
                    <a:lstStyle/>
                    <a:p>
                      <a:r>
                        <a:rPr lang="zh-TW" altLang="en-US" dirty="0" smtClean="0"/>
                        <a:t>過濾出</a:t>
                      </a:r>
                      <a:r>
                        <a:rPr lang="en-US" altLang="zh-TW" dirty="0" err="1" smtClean="0"/>
                        <a:t>mysql</a:t>
                      </a:r>
                      <a:r>
                        <a:rPr lang="en-US" altLang="zh-TW" dirty="0" smtClean="0"/>
                        <a:t> .query</a:t>
                      </a:r>
                      <a:endParaRPr lang="zh-TW" altLang="en-US" dirty="0"/>
                    </a:p>
                  </a:txBody>
                  <a:tcPr/>
                </a:tc>
              </a:tr>
              <a:tr h="370840">
                <a:tc>
                  <a:txBody>
                    <a:bodyPr/>
                    <a:lstStyle/>
                    <a:p>
                      <a:r>
                        <a:rPr lang="en-US" altLang="zh-TW" sz="1800" b="0" i="0" kern="1200" dirty="0" smtClean="0">
                          <a:solidFill>
                            <a:schemeClr val="dk1"/>
                          </a:solidFill>
                          <a:effectLst/>
                          <a:latin typeface="+mn-lt"/>
                          <a:ea typeface="+mn-ea"/>
                          <a:cs typeface="+mn-cs"/>
                        </a:rPr>
                        <a:t>-T fields -e </a:t>
                      </a:r>
                      <a:r>
                        <a:rPr lang="en-US" altLang="zh-TW" sz="1800" b="0" i="0" kern="1200" dirty="0" err="1" smtClean="0">
                          <a:solidFill>
                            <a:schemeClr val="dk1"/>
                          </a:solidFill>
                          <a:effectLst/>
                          <a:latin typeface="+mn-lt"/>
                          <a:ea typeface="+mn-ea"/>
                          <a:cs typeface="+mn-cs"/>
                        </a:rPr>
                        <a:t>mysql.query</a:t>
                      </a:r>
                      <a:endParaRPr lang="zh-TW" altLang="en-US" dirty="0"/>
                    </a:p>
                  </a:txBody>
                  <a:tcPr/>
                </a:tc>
                <a:tc>
                  <a:txBody>
                    <a:bodyPr/>
                    <a:lstStyle/>
                    <a:p>
                      <a:r>
                        <a:rPr lang="zh-TW" altLang="en-US" dirty="0" smtClean="0"/>
                        <a:t>印出</a:t>
                      </a:r>
                      <a:r>
                        <a:rPr lang="en-US" altLang="zh-TW" dirty="0" err="1" smtClean="0"/>
                        <a:t>mysql</a:t>
                      </a:r>
                      <a:r>
                        <a:rPr lang="zh-TW" altLang="en-US" dirty="0" smtClean="0"/>
                        <a:t>查詢語句</a:t>
                      </a:r>
                      <a:endParaRPr lang="zh-TW" altLang="en-US" dirty="0"/>
                    </a:p>
                  </a:txBody>
                  <a:tcPr/>
                </a:tc>
              </a:tr>
            </a:tbl>
          </a:graphicData>
        </a:graphic>
      </p:graphicFrame>
      <p:sp>
        <p:nvSpPr>
          <p:cNvPr id="6" name="標題 1"/>
          <p:cNvSpPr>
            <a:spLocks noGrp="1"/>
          </p:cNvSpPr>
          <p:nvPr>
            <p:ph type="title"/>
          </p:nvPr>
        </p:nvSpPr>
        <p:spPr>
          <a:xfrm>
            <a:off x="0" y="365125"/>
            <a:ext cx="12192000" cy="1175351"/>
          </a:xfrm>
          <a:solidFill>
            <a:schemeClr val="accent6">
              <a:lumMod val="50000"/>
            </a:schemeClr>
          </a:solidFill>
        </p:spPr>
        <p:txBody>
          <a:bodyPr>
            <a:normAutofit/>
          </a:bodyPr>
          <a:lstStyle/>
          <a:p>
            <a:r>
              <a:rPr lang="en-US" altLang="zh-TW" b="1" dirty="0" err="1" smtClean="0">
                <a:solidFill>
                  <a:schemeClr val="bg1"/>
                </a:solidFill>
                <a:effectLst>
                  <a:outerShdw blurRad="38100" dist="38100" dir="2700000" algn="tl">
                    <a:srgbClr val="000000">
                      <a:alpha val="43137"/>
                    </a:srgbClr>
                  </a:outerShdw>
                </a:effectLst>
              </a:rPr>
              <a:t>tshark</a:t>
            </a:r>
            <a:r>
              <a:rPr lang="zh-TW" altLang="en-US" b="1" dirty="0" smtClean="0">
                <a:solidFill>
                  <a:schemeClr val="bg1"/>
                </a:solidFill>
                <a:effectLst>
                  <a:outerShdw blurRad="38100" dist="38100" dir="2700000" algn="tl">
                    <a:srgbClr val="000000">
                      <a:alpha val="43137"/>
                    </a:srgbClr>
                  </a:outerShdw>
                </a:effectLst>
              </a:rPr>
              <a:t>常用指令</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zh-TW" altLang="en-US" sz="2400" dirty="0">
                <a:solidFill>
                  <a:schemeClr val="bg1"/>
                </a:solidFill>
              </a:rPr>
              <a:t>https://my.oschina.net/chuangpoyao/blog/</a:t>
            </a:r>
            <a:r>
              <a:rPr lang="zh-TW" altLang="en-US" sz="2400" dirty="0" smtClean="0">
                <a:solidFill>
                  <a:schemeClr val="bg1"/>
                </a:solidFill>
              </a:rPr>
              <a:t>67377</a:t>
            </a:r>
            <a:endParaRPr lang="zh-TW" altLang="en-US" sz="24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253285" y="6418584"/>
            <a:ext cx="8710412" cy="369332"/>
          </a:xfrm>
          <a:prstGeom prst="rect">
            <a:avLst/>
          </a:prstGeom>
        </p:spPr>
        <p:txBody>
          <a:bodyPr wrap="square">
            <a:spAutoFit/>
          </a:bodyPr>
          <a:lstStyle/>
          <a:p>
            <a:r>
              <a:rPr lang="zh-TW" altLang="en-US" dirty="0"/>
              <a:t>https://www.centos.bz/2014/07/linux-commandline-capture-packets-tshark-wireshark/</a:t>
            </a:r>
          </a:p>
        </p:txBody>
      </p:sp>
    </p:spTree>
    <p:extLst>
      <p:ext uri="{BB962C8B-B14F-4D97-AF65-F5344CB8AC3E}">
        <p14:creationId xmlns:p14="http://schemas.microsoft.com/office/powerpoint/2010/main" val="881176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solidFill>
                  <a:schemeClr val="bg1"/>
                </a:solidFill>
              </a:rPr>
              <a:t>延伸學習</a:t>
            </a:r>
            <a:r>
              <a:rPr lang="zh-TW" altLang="en-US" sz="5400" dirty="0">
                <a:solidFill>
                  <a:schemeClr val="bg1"/>
                </a:solidFill>
              </a:rPr>
              <a:t>主題</a:t>
            </a:r>
            <a:r>
              <a:rPr lang="en-US" altLang="zh-TW" sz="5400" dirty="0">
                <a:solidFill>
                  <a:schemeClr val="bg1"/>
                </a:solidFill>
              </a:rPr>
              <a:t>: </a:t>
            </a:r>
            <a:endParaRPr lang="en-US" altLang="zh-TW" sz="5400" dirty="0" smtClean="0">
              <a:solidFill>
                <a:schemeClr val="bg1"/>
              </a:solidFill>
            </a:endParaRPr>
          </a:p>
          <a:p>
            <a:pPr algn="ctr"/>
            <a:r>
              <a:rPr lang="en-US" altLang="zh-TW" sz="5400" dirty="0" smtClean="0"/>
              <a:t>More </a:t>
            </a:r>
            <a:r>
              <a:rPr lang="en-US" altLang="zh-TW" sz="5400" dirty="0" smtClean="0"/>
              <a:t>Network Forensics Tools</a:t>
            </a:r>
            <a:endParaRPr lang="zh-TW" altLang="en-US" sz="5400" dirty="0"/>
          </a:p>
        </p:txBody>
      </p:sp>
    </p:spTree>
    <p:extLst>
      <p:ext uri="{BB962C8B-B14F-4D97-AF65-F5344CB8AC3E}">
        <p14:creationId xmlns:p14="http://schemas.microsoft.com/office/powerpoint/2010/main" val="501342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smtClean="0"/>
              <a:t>Network </a:t>
            </a:r>
            <a:r>
              <a:rPr lang="en-US" altLang="zh-TW" sz="5400" dirty="0" smtClean="0"/>
              <a:t>Forensics</a:t>
            </a:r>
          </a:p>
          <a:p>
            <a:pPr algn="ctr"/>
            <a:r>
              <a:rPr lang="zh-TW" altLang="en-US" sz="5400" dirty="0"/>
              <a:t>常用工具</a:t>
            </a:r>
            <a:endParaRPr lang="zh-TW" altLang="en-US" sz="5400" dirty="0"/>
          </a:p>
        </p:txBody>
      </p:sp>
    </p:spTree>
    <p:extLst>
      <p:ext uri="{BB962C8B-B14F-4D97-AF65-F5344CB8AC3E}">
        <p14:creationId xmlns:p14="http://schemas.microsoft.com/office/powerpoint/2010/main" val="23870718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752335" y="1755084"/>
            <a:ext cx="8364643" cy="4678667"/>
          </a:xfrm>
          <a:prstGeom prst="rect">
            <a:avLst/>
          </a:prstGeom>
        </p:spPr>
      </p:pic>
      <p:sp>
        <p:nvSpPr>
          <p:cNvPr id="7" name="標題 1"/>
          <p:cNvSpPr txBox="1">
            <a:spLocks/>
          </p:cNvSpPr>
          <p:nvPr/>
        </p:nvSpPr>
        <p:spPr>
          <a:xfrm>
            <a:off x="0" y="463980"/>
            <a:ext cx="12192000" cy="1092972"/>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smtClean="0">
                <a:solidFill>
                  <a:schemeClr val="bg1"/>
                </a:solidFill>
              </a:rPr>
              <a:t>NetworkMiner</a:t>
            </a:r>
            <a:r>
              <a:rPr lang="en-US" altLang="zh-TW" dirty="0" smtClean="0">
                <a:solidFill>
                  <a:schemeClr val="bg1"/>
                </a:solidFill>
              </a:rPr>
              <a:t/>
            </a:r>
            <a:br>
              <a:rPr lang="en-US" altLang="zh-TW" dirty="0" smtClean="0">
                <a:solidFill>
                  <a:schemeClr val="bg1"/>
                </a:solidFill>
              </a:rPr>
            </a:br>
            <a:r>
              <a:rPr lang="en-US" altLang="zh-TW" sz="2700" dirty="0" smtClean="0">
                <a:solidFill>
                  <a:schemeClr val="bg1"/>
                </a:solidFill>
              </a:rPr>
              <a:t>http://www.netresec.com/?page=NetworkMiner</a:t>
            </a:r>
            <a:endParaRPr lang="zh-TW" altLang="en-US" sz="2700" dirty="0">
              <a:solidFill>
                <a:schemeClr val="bg1"/>
              </a:solidFill>
            </a:endParaRPr>
          </a:p>
        </p:txBody>
      </p:sp>
      <p:pic>
        <p:nvPicPr>
          <p:cNvPr id="8" name="圖片 7"/>
          <p:cNvPicPr>
            <a:picLocks noChangeAspect="1"/>
          </p:cNvPicPr>
          <p:nvPr/>
        </p:nvPicPr>
        <p:blipFill>
          <a:blip r:embed="rId3"/>
          <a:stretch>
            <a:fillRect/>
          </a:stretch>
        </p:blipFill>
        <p:spPr>
          <a:xfrm>
            <a:off x="0" y="1556952"/>
            <a:ext cx="3752335" cy="1876168"/>
          </a:xfrm>
          <a:prstGeom prst="rect">
            <a:avLst/>
          </a:prstGeom>
        </p:spPr>
      </p:pic>
      <p:pic>
        <p:nvPicPr>
          <p:cNvPr id="9" name="圖片 8"/>
          <p:cNvPicPr>
            <a:picLocks noChangeAspect="1"/>
          </p:cNvPicPr>
          <p:nvPr/>
        </p:nvPicPr>
        <p:blipFill>
          <a:blip r:embed="rId4"/>
          <a:stretch>
            <a:fillRect/>
          </a:stretch>
        </p:blipFill>
        <p:spPr>
          <a:xfrm>
            <a:off x="113269" y="3271606"/>
            <a:ext cx="3525795" cy="3586394"/>
          </a:xfrm>
          <a:prstGeom prst="rect">
            <a:avLst/>
          </a:prstGeom>
        </p:spPr>
      </p:pic>
    </p:spTree>
    <p:extLst>
      <p:ext uri="{BB962C8B-B14F-4D97-AF65-F5344CB8AC3E}">
        <p14:creationId xmlns:p14="http://schemas.microsoft.com/office/powerpoint/2010/main" val="1333909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5"/>
            <a:ext cx="12192000" cy="1035307"/>
          </a:xfrm>
          <a:solidFill>
            <a:schemeClr val="accent6">
              <a:lumMod val="50000"/>
            </a:schemeClr>
          </a:solidFill>
        </p:spPr>
        <p:txBody>
          <a:bodyPr>
            <a:normAutofit fontScale="90000"/>
          </a:bodyPr>
          <a:lstStyle/>
          <a:p>
            <a:r>
              <a:rPr lang="en-US" altLang="zh-TW" b="1" dirty="0" smtClean="0">
                <a:solidFill>
                  <a:schemeClr val="bg1"/>
                </a:solidFill>
                <a:effectLst>
                  <a:outerShdw blurRad="38100" dist="38100" dir="2700000" algn="tl">
                    <a:srgbClr val="000000">
                      <a:alpha val="43137"/>
                    </a:srgbClr>
                  </a:outerShdw>
                </a:effectLst>
              </a:rPr>
              <a:t>Open Source Network Forensic Analysis Tool (NFAT) </a:t>
            </a:r>
            <a:br>
              <a:rPr lang="en-US" altLang="zh-TW" b="1" dirty="0" smtClean="0">
                <a:solidFill>
                  <a:schemeClr val="bg1"/>
                </a:solidFill>
                <a:effectLst>
                  <a:outerShdw blurRad="38100" dist="38100" dir="2700000" algn="tl">
                    <a:srgbClr val="000000">
                      <a:alpha val="43137"/>
                    </a:srgbClr>
                  </a:outerShdw>
                </a:effectLst>
              </a:rPr>
            </a:br>
            <a:r>
              <a:rPr lang="en-US" altLang="zh-TW" sz="3100" b="1" dirty="0" smtClean="0">
                <a:solidFill>
                  <a:schemeClr val="bg1"/>
                </a:solidFill>
                <a:effectLst>
                  <a:outerShdw blurRad="38100" dist="38100" dir="2700000" algn="tl">
                    <a:srgbClr val="000000">
                      <a:alpha val="43137"/>
                    </a:srgbClr>
                  </a:outerShdw>
                </a:effectLst>
              </a:rPr>
              <a:t>https://www.xplico.org/</a:t>
            </a:r>
            <a:endParaRPr lang="zh-TW" altLang="en-US" sz="3100" b="1" dirty="0">
              <a:solidFill>
                <a:schemeClr val="bg1"/>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115329" y="1758995"/>
            <a:ext cx="7376374" cy="5018793"/>
          </a:xfrm>
          <a:prstGeom prst="rect">
            <a:avLst/>
          </a:prstGeom>
        </p:spPr>
      </p:pic>
      <p:pic>
        <p:nvPicPr>
          <p:cNvPr id="8" name="圖片 7"/>
          <p:cNvPicPr>
            <a:picLocks noChangeAspect="1"/>
          </p:cNvPicPr>
          <p:nvPr/>
        </p:nvPicPr>
        <p:blipFill>
          <a:blip r:embed="rId3"/>
          <a:stretch>
            <a:fillRect/>
          </a:stretch>
        </p:blipFill>
        <p:spPr>
          <a:xfrm>
            <a:off x="7126289" y="1607932"/>
            <a:ext cx="4950381" cy="5169856"/>
          </a:xfrm>
          <a:prstGeom prst="rect">
            <a:avLst/>
          </a:prstGeom>
        </p:spPr>
      </p:pic>
      <p:sp>
        <p:nvSpPr>
          <p:cNvPr id="9" name="矩形 8"/>
          <p:cNvSpPr/>
          <p:nvPr/>
        </p:nvSpPr>
        <p:spPr>
          <a:xfrm>
            <a:off x="38610" y="1366829"/>
            <a:ext cx="3582199" cy="369332"/>
          </a:xfrm>
          <a:prstGeom prst="rect">
            <a:avLst/>
          </a:prstGeom>
        </p:spPr>
        <p:txBody>
          <a:bodyPr wrap="none">
            <a:spAutoFit/>
          </a:bodyPr>
          <a:lstStyle/>
          <a:p>
            <a:r>
              <a:rPr lang="en-US" altLang="zh-TW" dirty="0" smtClean="0"/>
              <a:t>https://en.wikipedia.org/wiki/Xplico</a:t>
            </a:r>
            <a:endParaRPr lang="zh-TW" altLang="en-US" dirty="0"/>
          </a:p>
        </p:txBody>
      </p:sp>
    </p:spTree>
    <p:extLst>
      <p:ext uri="{BB962C8B-B14F-4D97-AF65-F5344CB8AC3E}">
        <p14:creationId xmlns:p14="http://schemas.microsoft.com/office/powerpoint/2010/main" val="1102264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3892"/>
            <a:ext cx="12192000" cy="984783"/>
          </a:xfrm>
          <a:solidFill>
            <a:schemeClr val="accent6">
              <a:lumMod val="50000"/>
            </a:schemeClr>
          </a:solidFill>
        </p:spPr>
        <p:txBody>
          <a:bodyPr>
            <a:normAutofit fontScale="90000"/>
          </a:bodyPr>
          <a:lstStyle/>
          <a:p>
            <a:r>
              <a:rPr lang="en-US" altLang="zh-TW" sz="4800" dirty="0" err="1" smtClean="0">
                <a:solidFill>
                  <a:schemeClr val="bg1"/>
                </a:solidFill>
              </a:rPr>
              <a:t>Scapy</a:t>
            </a:r>
            <a:r>
              <a:rPr lang="en-US" altLang="zh-TW" sz="4800" dirty="0" smtClean="0">
                <a:solidFill>
                  <a:schemeClr val="bg1"/>
                </a:solidFill>
              </a:rPr>
              <a:t>: </a:t>
            </a:r>
            <a:r>
              <a:rPr lang="en-US" altLang="zh-TW" sz="2400" dirty="0" smtClean="0">
                <a:solidFill>
                  <a:schemeClr val="bg1"/>
                </a:solidFill>
              </a:rPr>
              <a:t>the python-based interactive packet manipulation program &amp; library http://www.secdev.org/projects/scapy/</a:t>
            </a:r>
            <a:endParaRPr lang="zh-TW" altLang="en-US" sz="2400" dirty="0">
              <a:solidFill>
                <a:schemeClr val="bg1"/>
              </a:solidFill>
            </a:endParaRPr>
          </a:p>
        </p:txBody>
      </p:sp>
      <p:sp>
        <p:nvSpPr>
          <p:cNvPr id="4" name="內容版面配置區 3"/>
          <p:cNvSpPr>
            <a:spLocks noGrp="1"/>
          </p:cNvSpPr>
          <p:nvPr>
            <p:ph sz="half" idx="2"/>
          </p:nvPr>
        </p:nvSpPr>
        <p:spPr>
          <a:xfrm>
            <a:off x="6336957" y="1497150"/>
            <a:ext cx="5181600" cy="4351338"/>
          </a:xfrm>
        </p:spPr>
        <p:txBody>
          <a:bodyPr>
            <a:normAutofit fontScale="62500" lnSpcReduction="20000"/>
          </a:bodyPr>
          <a:lstStyle/>
          <a:p>
            <a:r>
              <a:rPr lang="en-US" altLang="zh-TW" dirty="0" err="1" smtClean="0"/>
              <a:t>Scapy</a:t>
            </a:r>
            <a:r>
              <a:rPr lang="en-US" altLang="zh-TW" dirty="0" smtClean="0"/>
              <a:t> is a powerful Python-based interactive packet manipulation program and library.</a:t>
            </a:r>
          </a:p>
          <a:p>
            <a:r>
              <a:rPr lang="en-US" altLang="zh-TW" dirty="0" smtClean="0"/>
              <a:t>It is able to </a:t>
            </a:r>
            <a:r>
              <a:rPr lang="en-US" altLang="zh-TW" b="1" dirty="0" smtClean="0">
                <a:solidFill>
                  <a:srgbClr val="FF0000"/>
                </a:solidFill>
                <a:effectLst>
                  <a:outerShdw blurRad="38100" dist="38100" dir="2700000" algn="tl">
                    <a:srgbClr val="000000">
                      <a:alpha val="43137"/>
                    </a:srgbClr>
                  </a:outerShdw>
                </a:effectLst>
              </a:rPr>
              <a:t>forge or decode </a:t>
            </a:r>
            <a:r>
              <a:rPr lang="en-US" altLang="zh-TW" dirty="0" smtClean="0"/>
              <a:t>packets of a wide number of protocols, send them on the wire, capture them, match requests and replies, and much more. It designed to allow fast packet prototyping by using default values that work.</a:t>
            </a:r>
          </a:p>
          <a:p>
            <a:endParaRPr lang="en-US" altLang="zh-TW" dirty="0" smtClean="0"/>
          </a:p>
          <a:p>
            <a:r>
              <a:rPr lang="en-US" altLang="zh-TW" dirty="0" smtClean="0"/>
              <a:t>It can easily handle most classical tasks like scanning, tracerouting, probing, unit tests, attacks or network discovery (it can replace </a:t>
            </a:r>
            <a:r>
              <a:rPr lang="en-US" altLang="zh-TW" dirty="0" err="1" smtClean="0"/>
              <a:t>hping</a:t>
            </a:r>
            <a:r>
              <a:rPr lang="en-US" altLang="zh-TW" dirty="0" smtClean="0"/>
              <a:t>, 85% of </a:t>
            </a:r>
            <a:r>
              <a:rPr lang="en-US" altLang="zh-TW" dirty="0" err="1" smtClean="0"/>
              <a:t>nmap</a:t>
            </a:r>
            <a:r>
              <a:rPr lang="en-US" altLang="zh-TW" dirty="0" smtClean="0"/>
              <a:t>̀, </a:t>
            </a:r>
            <a:r>
              <a:rPr lang="en-US" altLang="zh-TW" dirty="0" err="1" smtClean="0"/>
              <a:t>arpspoof</a:t>
            </a:r>
            <a:r>
              <a:rPr lang="en-US" altLang="zh-TW" dirty="0" smtClean="0"/>
              <a:t>, </a:t>
            </a:r>
            <a:r>
              <a:rPr lang="en-US" altLang="zh-TW" dirty="0" err="1" smtClean="0"/>
              <a:t>arp-sk</a:t>
            </a:r>
            <a:r>
              <a:rPr lang="en-US" altLang="zh-TW" dirty="0" smtClean="0"/>
              <a:t>, </a:t>
            </a:r>
            <a:r>
              <a:rPr lang="en-US" altLang="zh-TW" dirty="0" err="1" smtClean="0"/>
              <a:t>arping</a:t>
            </a:r>
            <a:r>
              <a:rPr lang="en-US" altLang="zh-TW" dirty="0" smtClean="0"/>
              <a:t>, </a:t>
            </a:r>
            <a:r>
              <a:rPr lang="en-US" altLang="zh-TW" dirty="0" err="1" smtClean="0"/>
              <a:t>tcpdump</a:t>
            </a:r>
            <a:r>
              <a:rPr lang="en-US" altLang="zh-TW" dirty="0" smtClean="0"/>
              <a:t>, </a:t>
            </a:r>
            <a:r>
              <a:rPr lang="en-US" altLang="zh-TW" dirty="0" err="1" smtClean="0"/>
              <a:t>wireshark</a:t>
            </a:r>
            <a:r>
              <a:rPr lang="en-US" altLang="zh-TW" dirty="0" smtClean="0"/>
              <a:t>, p0f, etc.). </a:t>
            </a:r>
          </a:p>
          <a:p>
            <a:r>
              <a:rPr lang="en-US" altLang="zh-TW" dirty="0" smtClean="0"/>
              <a:t>It also performs very well at a lot of other specific tasks that most other tools can't handle, like sending invalid frames, injecting your own 802.11 frames, combining techniques (VLAN </a:t>
            </a:r>
            <a:r>
              <a:rPr lang="en-US" altLang="zh-TW" dirty="0" err="1" smtClean="0"/>
              <a:t>hopping+ARP</a:t>
            </a:r>
            <a:r>
              <a:rPr lang="en-US" altLang="zh-TW" dirty="0" smtClean="0"/>
              <a:t> cache poisoning, VoIP decoding on WEP protected channel, ...), etc.</a:t>
            </a:r>
            <a:endParaRPr lang="zh-TW" altLang="en-US" dirty="0"/>
          </a:p>
        </p:txBody>
      </p:sp>
      <p:pic>
        <p:nvPicPr>
          <p:cNvPr id="4098" name="Picture 2" descr="https://github.com/secdev/scapy/raw/master/doc/scapy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834" y="1935892"/>
            <a:ext cx="2235939" cy="244638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6866" y="4694367"/>
            <a:ext cx="4580238" cy="2031325"/>
          </a:xfrm>
          <a:prstGeom prst="rect">
            <a:avLst/>
          </a:prstGeom>
          <a:solidFill>
            <a:schemeClr val="accent6">
              <a:lumMod val="20000"/>
              <a:lumOff val="80000"/>
            </a:schemeClr>
          </a:solidFill>
        </p:spPr>
        <p:txBody>
          <a:bodyPr wrap="square">
            <a:spAutoFit/>
          </a:bodyPr>
          <a:lstStyle/>
          <a:p>
            <a:r>
              <a:rPr lang="en-US" altLang="zh-TW" dirty="0" smtClean="0"/>
              <a:t>On most systems, using </a:t>
            </a:r>
            <a:r>
              <a:rPr lang="en-US" altLang="zh-TW" dirty="0" err="1" smtClean="0"/>
              <a:t>Scapy</a:t>
            </a:r>
            <a:r>
              <a:rPr lang="en-US" altLang="zh-TW" dirty="0" smtClean="0"/>
              <a:t> is as simple as running the following commands:</a:t>
            </a:r>
          </a:p>
          <a:p>
            <a:endParaRPr lang="en-US" altLang="zh-TW" dirty="0" smtClean="0"/>
          </a:p>
          <a:p>
            <a:r>
              <a:rPr lang="en-US" altLang="zh-TW" dirty="0" err="1" smtClean="0"/>
              <a:t>git</a:t>
            </a:r>
            <a:r>
              <a:rPr lang="en-US" altLang="zh-TW" dirty="0" smtClean="0"/>
              <a:t> clone https://github.com/secdev/scapy</a:t>
            </a:r>
          </a:p>
          <a:p>
            <a:r>
              <a:rPr lang="en-US" altLang="zh-TW" dirty="0" smtClean="0"/>
              <a:t>cd </a:t>
            </a:r>
            <a:r>
              <a:rPr lang="en-US" altLang="zh-TW" dirty="0" err="1" smtClean="0"/>
              <a:t>scapy</a:t>
            </a:r>
            <a:endParaRPr lang="en-US" altLang="zh-TW" dirty="0" smtClean="0"/>
          </a:p>
          <a:p>
            <a:r>
              <a:rPr lang="en-US" altLang="zh-TW" dirty="0" smtClean="0"/>
              <a:t>./</a:t>
            </a:r>
            <a:r>
              <a:rPr lang="en-US" altLang="zh-TW" dirty="0" err="1" smtClean="0"/>
              <a:t>run_scapy</a:t>
            </a:r>
            <a:endParaRPr lang="en-US" altLang="zh-TW" dirty="0" smtClean="0"/>
          </a:p>
          <a:p>
            <a:r>
              <a:rPr lang="en-US" altLang="zh-TW" dirty="0" smtClean="0"/>
              <a:t>&gt;&gt;&gt;</a:t>
            </a:r>
            <a:endParaRPr lang="zh-TW" altLang="en-US" dirty="0"/>
          </a:p>
        </p:txBody>
      </p:sp>
      <p:sp>
        <p:nvSpPr>
          <p:cNvPr id="7" name="矩形 6"/>
          <p:cNvSpPr/>
          <p:nvPr/>
        </p:nvSpPr>
        <p:spPr>
          <a:xfrm>
            <a:off x="70390" y="1231053"/>
            <a:ext cx="3302635" cy="369332"/>
          </a:xfrm>
          <a:prstGeom prst="rect">
            <a:avLst/>
          </a:prstGeom>
        </p:spPr>
        <p:txBody>
          <a:bodyPr wrap="none">
            <a:spAutoFit/>
          </a:bodyPr>
          <a:lstStyle/>
          <a:p>
            <a:r>
              <a:rPr lang="en-US" altLang="zh-TW" dirty="0" smtClean="0"/>
              <a:t>https://github.com/secdev/scapy</a:t>
            </a:r>
            <a:endParaRPr lang="zh-TW" altLang="en-US" dirty="0"/>
          </a:p>
        </p:txBody>
      </p:sp>
      <p:sp>
        <p:nvSpPr>
          <p:cNvPr id="8" name="矩形 7"/>
          <p:cNvSpPr/>
          <p:nvPr/>
        </p:nvSpPr>
        <p:spPr>
          <a:xfrm>
            <a:off x="4711430" y="5710029"/>
            <a:ext cx="5324727" cy="369332"/>
          </a:xfrm>
          <a:prstGeom prst="rect">
            <a:avLst/>
          </a:prstGeom>
          <a:solidFill>
            <a:schemeClr val="accent4">
              <a:lumMod val="20000"/>
              <a:lumOff val="80000"/>
            </a:schemeClr>
          </a:solidFill>
        </p:spPr>
        <p:txBody>
          <a:bodyPr wrap="none">
            <a:spAutoFit/>
          </a:bodyPr>
          <a:lstStyle/>
          <a:p>
            <a:r>
              <a:rPr lang="en-US" altLang="zh-TW" dirty="0" smtClean="0"/>
              <a:t>http://scapy.readthedocs.io/en/latest/installation.html</a:t>
            </a:r>
            <a:endParaRPr lang="zh-TW" altLang="en-US" dirty="0"/>
          </a:p>
        </p:txBody>
      </p:sp>
      <p:pic>
        <p:nvPicPr>
          <p:cNvPr id="9" name="圖片 8"/>
          <p:cNvPicPr>
            <a:picLocks noChangeAspect="1"/>
          </p:cNvPicPr>
          <p:nvPr/>
        </p:nvPicPr>
        <p:blipFill>
          <a:blip r:embed="rId3"/>
          <a:stretch>
            <a:fillRect/>
          </a:stretch>
        </p:blipFill>
        <p:spPr>
          <a:xfrm>
            <a:off x="3408578" y="1323993"/>
            <a:ext cx="2605704" cy="3215056"/>
          </a:xfrm>
          <a:prstGeom prst="rect">
            <a:avLst/>
          </a:prstGeom>
        </p:spPr>
      </p:pic>
      <p:sp>
        <p:nvSpPr>
          <p:cNvPr id="10" name="矩形 9"/>
          <p:cNvSpPr/>
          <p:nvPr/>
        </p:nvSpPr>
        <p:spPr>
          <a:xfrm>
            <a:off x="4711430" y="6150834"/>
            <a:ext cx="7283340" cy="646331"/>
          </a:xfrm>
          <a:prstGeom prst="rect">
            <a:avLst/>
          </a:prstGeom>
          <a:solidFill>
            <a:srgbClr val="00B0F0"/>
          </a:solidFill>
        </p:spPr>
        <p:txBody>
          <a:bodyPr wrap="none">
            <a:spAutoFit/>
          </a:bodyPr>
          <a:lstStyle/>
          <a:p>
            <a:r>
              <a:rPr lang="en-US" altLang="zh-TW" dirty="0" err="1" smtClean="0">
                <a:solidFill>
                  <a:schemeClr val="bg1"/>
                </a:solidFill>
              </a:rPr>
              <a:t>BsidesSF</a:t>
            </a:r>
            <a:r>
              <a:rPr lang="en-US" altLang="zh-TW" dirty="0" smtClean="0">
                <a:solidFill>
                  <a:schemeClr val="bg1"/>
                </a:solidFill>
              </a:rPr>
              <a:t> 2017 - </a:t>
            </a:r>
            <a:r>
              <a:rPr lang="en-US" altLang="zh-TW" dirty="0" err="1" smtClean="0">
                <a:solidFill>
                  <a:schemeClr val="bg1"/>
                </a:solidFill>
              </a:rPr>
              <a:t>Dnscap</a:t>
            </a:r>
            <a:r>
              <a:rPr lang="en-US" altLang="zh-TW" dirty="0" smtClean="0">
                <a:solidFill>
                  <a:schemeClr val="bg1"/>
                </a:solidFill>
              </a:rPr>
              <a:t> (forensics, 500 pts)</a:t>
            </a:r>
          </a:p>
          <a:p>
            <a:r>
              <a:rPr lang="en-US" altLang="zh-TW" dirty="0" smtClean="0">
                <a:solidFill>
                  <a:schemeClr val="bg1"/>
                </a:solidFill>
              </a:rPr>
              <a:t>https://github.com/jrmdev/ctf-writeups/tree/master/bsidessf-2017/dnscap</a:t>
            </a:r>
            <a:endParaRPr lang="zh-TW" altLang="en-US" dirty="0">
              <a:solidFill>
                <a:schemeClr val="bg1"/>
              </a:solidFill>
            </a:endParaRPr>
          </a:p>
        </p:txBody>
      </p:sp>
    </p:spTree>
    <p:extLst>
      <p:ext uri="{BB962C8B-B14F-4D97-AF65-F5344CB8AC3E}">
        <p14:creationId xmlns:p14="http://schemas.microsoft.com/office/powerpoint/2010/main" val="856329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73363"/>
            <a:ext cx="12192000" cy="1027070"/>
          </a:xfrm>
          <a:solidFill>
            <a:schemeClr val="accent6">
              <a:lumMod val="50000"/>
            </a:schemeClr>
          </a:solidFill>
        </p:spPr>
        <p:txBody>
          <a:bodyPr>
            <a:normAutofit fontScale="90000"/>
          </a:bodyPr>
          <a:lstStyle/>
          <a:p>
            <a:r>
              <a:rPr lang="en-US" altLang="zh-TW" b="1" dirty="0" err="1" smtClean="0">
                <a:solidFill>
                  <a:schemeClr val="bg1"/>
                </a:solidFill>
                <a:effectLst>
                  <a:outerShdw blurRad="38100" dist="38100" dir="2700000" algn="tl">
                    <a:srgbClr val="000000">
                      <a:alpha val="43137"/>
                    </a:srgbClr>
                  </a:outerShdw>
                </a:effectLst>
              </a:rPr>
              <a:t>Dshell</a:t>
            </a:r>
            <a:r>
              <a:rPr lang="en-US" altLang="zh-TW" b="1" dirty="0" smtClean="0">
                <a:solidFill>
                  <a:schemeClr val="bg1"/>
                </a:solidFill>
                <a:effectLst>
                  <a:outerShdw blurRad="38100" dist="38100" dir="2700000" algn="tl">
                    <a:srgbClr val="000000">
                      <a:alpha val="43137"/>
                    </a:srgbClr>
                  </a:outerShdw>
                </a:effectLst>
              </a:rPr>
              <a:t> ::network forensic analysis framework</a:t>
            </a:r>
            <a:br>
              <a:rPr lang="en-US" altLang="zh-TW" b="1" dirty="0" smtClean="0">
                <a:solidFill>
                  <a:schemeClr val="bg1"/>
                </a:solidFill>
                <a:effectLst>
                  <a:outerShdw blurRad="38100" dist="38100" dir="2700000" algn="tl">
                    <a:srgbClr val="000000">
                      <a:alpha val="43137"/>
                    </a:srgbClr>
                  </a:outerShdw>
                </a:effectLst>
              </a:rPr>
            </a:br>
            <a:r>
              <a:rPr lang="en-US" altLang="zh-TW" sz="2700" b="1" dirty="0" smtClean="0">
                <a:solidFill>
                  <a:schemeClr val="bg1"/>
                </a:solidFill>
                <a:effectLst>
                  <a:outerShdw blurRad="38100" dist="38100" dir="2700000" algn="tl">
                    <a:srgbClr val="000000">
                      <a:alpha val="43137"/>
                    </a:srgbClr>
                  </a:outerShdw>
                </a:effectLst>
              </a:rPr>
              <a:t>https://github.com/USArmyResearchLab/Dshell</a:t>
            </a:r>
            <a:endParaRPr lang="zh-TW" altLang="en-US" sz="2700" b="1" dirty="0">
              <a:solidFill>
                <a:schemeClr val="bg1"/>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203886" y="1400433"/>
            <a:ext cx="7437009" cy="5239264"/>
          </a:xfrm>
          <a:prstGeom prst="rect">
            <a:avLst/>
          </a:prstGeom>
        </p:spPr>
      </p:pic>
      <p:pic>
        <p:nvPicPr>
          <p:cNvPr id="7" name="圖片 6"/>
          <p:cNvPicPr>
            <a:picLocks noChangeAspect="1"/>
          </p:cNvPicPr>
          <p:nvPr/>
        </p:nvPicPr>
        <p:blipFill>
          <a:blip r:embed="rId3"/>
          <a:stretch>
            <a:fillRect/>
          </a:stretch>
        </p:blipFill>
        <p:spPr>
          <a:xfrm>
            <a:off x="3039762" y="3427299"/>
            <a:ext cx="4053016" cy="2697789"/>
          </a:xfrm>
          <a:prstGeom prst="rect">
            <a:avLst/>
          </a:prstGeom>
        </p:spPr>
      </p:pic>
      <p:pic>
        <p:nvPicPr>
          <p:cNvPr id="8" name="圖片 7"/>
          <p:cNvPicPr>
            <a:picLocks noChangeAspect="1"/>
          </p:cNvPicPr>
          <p:nvPr/>
        </p:nvPicPr>
        <p:blipFill>
          <a:blip r:embed="rId4"/>
          <a:stretch>
            <a:fillRect/>
          </a:stretch>
        </p:blipFill>
        <p:spPr>
          <a:xfrm>
            <a:off x="9330827" y="115329"/>
            <a:ext cx="2736732" cy="3377127"/>
          </a:xfrm>
          <a:prstGeom prst="rect">
            <a:avLst/>
          </a:prstGeom>
        </p:spPr>
      </p:pic>
      <p:pic>
        <p:nvPicPr>
          <p:cNvPr id="9" name="圖片 8"/>
          <p:cNvPicPr>
            <a:picLocks noChangeAspect="1"/>
          </p:cNvPicPr>
          <p:nvPr/>
        </p:nvPicPr>
        <p:blipFill>
          <a:blip r:embed="rId5"/>
          <a:stretch>
            <a:fillRect/>
          </a:stretch>
        </p:blipFill>
        <p:spPr>
          <a:xfrm>
            <a:off x="7695149" y="3575266"/>
            <a:ext cx="4372410" cy="3282734"/>
          </a:xfrm>
          <a:prstGeom prst="rect">
            <a:avLst/>
          </a:prstGeom>
        </p:spPr>
      </p:pic>
      <p:pic>
        <p:nvPicPr>
          <p:cNvPr id="10" name="圖片 9"/>
          <p:cNvPicPr>
            <a:picLocks noChangeAspect="1"/>
          </p:cNvPicPr>
          <p:nvPr/>
        </p:nvPicPr>
        <p:blipFill>
          <a:blip r:embed="rId6"/>
          <a:stretch>
            <a:fillRect/>
          </a:stretch>
        </p:blipFill>
        <p:spPr>
          <a:xfrm>
            <a:off x="3418583" y="1429945"/>
            <a:ext cx="4228921" cy="3175005"/>
          </a:xfrm>
          <a:prstGeom prst="rect">
            <a:avLst/>
          </a:prstGeom>
        </p:spPr>
      </p:pic>
      <p:sp>
        <p:nvSpPr>
          <p:cNvPr id="11" name="矩形 10"/>
          <p:cNvSpPr/>
          <p:nvPr/>
        </p:nvSpPr>
        <p:spPr>
          <a:xfrm>
            <a:off x="6153665" y="5519322"/>
            <a:ext cx="5826511" cy="307777"/>
          </a:xfrm>
          <a:prstGeom prst="rect">
            <a:avLst/>
          </a:prstGeom>
          <a:solidFill>
            <a:srgbClr val="FFFF00"/>
          </a:solidFill>
        </p:spPr>
        <p:txBody>
          <a:bodyPr wrap="square">
            <a:spAutoFit/>
          </a:bodyPr>
          <a:lstStyle/>
          <a:p>
            <a:r>
              <a:rPr lang="en-US" altLang="zh-TW" sz="1400" dirty="0" smtClean="0"/>
              <a:t>https://www.slideshare.net/j0b1n/bsidescharm2015info-sec-huntersgathers</a:t>
            </a:r>
            <a:endParaRPr lang="zh-TW" altLang="en-US" sz="1400" dirty="0"/>
          </a:p>
        </p:txBody>
      </p:sp>
    </p:spTree>
    <p:extLst>
      <p:ext uri="{BB962C8B-B14F-4D97-AF65-F5344CB8AC3E}">
        <p14:creationId xmlns:p14="http://schemas.microsoft.com/office/powerpoint/2010/main" val="3614189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1266568" y="136709"/>
            <a:ext cx="9122068" cy="6659507"/>
          </a:xfrm>
          <a:prstGeom prst="rect">
            <a:avLst/>
          </a:prstGeom>
        </p:spPr>
      </p:pic>
      <p:sp>
        <p:nvSpPr>
          <p:cNvPr id="7" name="矩形 6"/>
          <p:cNvSpPr/>
          <p:nvPr/>
        </p:nvSpPr>
        <p:spPr>
          <a:xfrm>
            <a:off x="4118919" y="6079695"/>
            <a:ext cx="7706278" cy="369332"/>
          </a:xfrm>
          <a:prstGeom prst="rect">
            <a:avLst/>
          </a:prstGeom>
          <a:solidFill>
            <a:srgbClr val="002060"/>
          </a:solidFill>
        </p:spPr>
        <p:txBody>
          <a:bodyPr wrap="square">
            <a:spAutoFit/>
          </a:bodyPr>
          <a:lstStyle/>
          <a:p>
            <a:r>
              <a:rPr lang="en-US" altLang="zh-TW" dirty="0" smtClean="0">
                <a:solidFill>
                  <a:schemeClr val="bg1"/>
                </a:solidFill>
              </a:rPr>
              <a:t>https://digital-forensics.sans.org/media/Poster_Network-Forensics_WEB.pdf</a:t>
            </a:r>
            <a:endParaRPr lang="zh-TW" altLang="en-US" dirty="0">
              <a:solidFill>
                <a:schemeClr val="bg1"/>
              </a:solidFill>
            </a:endParaRPr>
          </a:p>
        </p:txBody>
      </p:sp>
      <p:sp>
        <p:nvSpPr>
          <p:cNvPr id="8" name="矩形 7"/>
          <p:cNvSpPr/>
          <p:nvPr/>
        </p:nvSpPr>
        <p:spPr>
          <a:xfrm>
            <a:off x="6368675" y="1819188"/>
            <a:ext cx="5823325" cy="369332"/>
          </a:xfrm>
          <a:prstGeom prst="rect">
            <a:avLst/>
          </a:prstGeom>
          <a:solidFill>
            <a:srgbClr val="002060"/>
          </a:solidFill>
        </p:spPr>
        <p:txBody>
          <a:bodyPr wrap="none">
            <a:spAutoFit/>
          </a:bodyPr>
          <a:lstStyle/>
          <a:p>
            <a:r>
              <a:rPr lang="en-US" altLang="zh-TW" dirty="0" smtClean="0">
                <a:solidFill>
                  <a:schemeClr val="bg1"/>
                </a:solidFill>
              </a:rPr>
              <a:t>http://www.forensicswiki.org/wiki/Tools:Network_Forensics</a:t>
            </a:r>
            <a:endParaRPr lang="zh-TW" altLang="en-US" dirty="0">
              <a:solidFill>
                <a:schemeClr val="bg1"/>
              </a:solidFill>
            </a:endParaRPr>
          </a:p>
        </p:txBody>
      </p:sp>
    </p:spTree>
    <p:extLst>
      <p:ext uri="{BB962C8B-B14F-4D97-AF65-F5344CB8AC3E}">
        <p14:creationId xmlns:p14="http://schemas.microsoft.com/office/powerpoint/2010/main" val="641605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07541" y="153258"/>
            <a:ext cx="4129216" cy="6572025"/>
          </a:xfrm>
          <a:prstGeom prst="rect">
            <a:avLst/>
          </a:prstGeom>
        </p:spPr>
      </p:pic>
      <p:pic>
        <p:nvPicPr>
          <p:cNvPr id="8" name="圖片 7"/>
          <p:cNvPicPr>
            <a:picLocks noChangeAspect="1"/>
          </p:cNvPicPr>
          <p:nvPr/>
        </p:nvPicPr>
        <p:blipFill>
          <a:blip r:embed="rId3"/>
          <a:stretch>
            <a:fillRect/>
          </a:stretch>
        </p:blipFill>
        <p:spPr>
          <a:xfrm>
            <a:off x="6183435" y="171779"/>
            <a:ext cx="4893911" cy="6534982"/>
          </a:xfrm>
          <a:prstGeom prst="rect">
            <a:avLst/>
          </a:prstGeom>
        </p:spPr>
      </p:pic>
    </p:spTree>
    <p:extLst>
      <p:ext uri="{BB962C8B-B14F-4D97-AF65-F5344CB8AC3E}">
        <p14:creationId xmlns:p14="http://schemas.microsoft.com/office/powerpoint/2010/main" val="177555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15174" y="232205"/>
            <a:ext cx="4872358" cy="6416327"/>
          </a:xfrm>
          <a:prstGeom prst="rect">
            <a:avLst/>
          </a:prstGeom>
        </p:spPr>
      </p:pic>
      <p:pic>
        <p:nvPicPr>
          <p:cNvPr id="8" name="圖片 7"/>
          <p:cNvPicPr>
            <a:picLocks noChangeAspect="1"/>
          </p:cNvPicPr>
          <p:nvPr/>
        </p:nvPicPr>
        <p:blipFill>
          <a:blip r:embed="rId3"/>
          <a:stretch>
            <a:fillRect/>
          </a:stretch>
        </p:blipFill>
        <p:spPr>
          <a:xfrm>
            <a:off x="6344135" y="260737"/>
            <a:ext cx="4439193" cy="6359261"/>
          </a:xfrm>
          <a:prstGeom prst="rect">
            <a:avLst/>
          </a:prstGeom>
        </p:spPr>
      </p:pic>
    </p:spTree>
    <p:extLst>
      <p:ext uri="{BB962C8B-B14F-4D97-AF65-F5344CB8AC3E}">
        <p14:creationId xmlns:p14="http://schemas.microsoft.com/office/powerpoint/2010/main" val="3326942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5903" y="533168"/>
            <a:ext cx="12192000" cy="1027070"/>
          </a:xfrm>
          <a:solidFill>
            <a:schemeClr val="accent6">
              <a:lumMod val="50000"/>
            </a:schemeClr>
          </a:solidFill>
        </p:spPr>
        <p:txBody>
          <a:bodyPr>
            <a:normAutofit fontScale="90000"/>
          </a:bodyPr>
          <a:lstStyle/>
          <a:p>
            <a:r>
              <a:rPr lang="en-US" altLang="zh-TW" b="1" dirty="0" smtClean="0">
                <a:solidFill>
                  <a:schemeClr val="bg1"/>
                </a:solidFill>
                <a:effectLst>
                  <a:outerShdw blurRad="38100" dist="38100" dir="2700000" algn="tl">
                    <a:srgbClr val="000000">
                      <a:alpha val="43137"/>
                    </a:srgbClr>
                  </a:outerShdw>
                </a:effectLst>
              </a:rPr>
              <a:t>Wireshark</a:t>
            </a:r>
            <a:br>
              <a:rPr lang="en-US" altLang="zh-TW" b="1" dirty="0" smtClean="0">
                <a:solidFill>
                  <a:schemeClr val="bg1"/>
                </a:solidFill>
                <a:effectLst>
                  <a:outerShdw blurRad="38100" dist="38100" dir="2700000" algn="tl">
                    <a:srgbClr val="000000">
                      <a:alpha val="43137"/>
                    </a:srgbClr>
                  </a:outerShdw>
                </a:effectLst>
              </a:rPr>
            </a:br>
            <a:r>
              <a:rPr lang="en-US" altLang="zh-TW" sz="2800" b="1" dirty="0" smtClean="0">
                <a:solidFill>
                  <a:schemeClr val="bg1"/>
                </a:solidFill>
                <a:effectLst>
                  <a:outerShdw blurRad="38100" dist="38100" dir="2700000" algn="tl">
                    <a:srgbClr val="000000">
                      <a:alpha val="43137"/>
                    </a:srgbClr>
                  </a:outerShdw>
                </a:effectLst>
              </a:rPr>
              <a:t>https://www.wireshark.org/</a:t>
            </a:r>
            <a:endParaRPr lang="zh-TW" altLang="en-US" sz="2800" b="1" dirty="0">
              <a:solidFill>
                <a:schemeClr val="bg1"/>
              </a:solidFill>
              <a:effectLst>
                <a:outerShdw blurRad="38100" dist="38100" dir="2700000" algn="tl">
                  <a:srgbClr val="000000">
                    <a:alpha val="43137"/>
                  </a:srgbClr>
                </a:outerShdw>
              </a:effectLst>
            </a:endParaRPr>
          </a:p>
        </p:txBody>
      </p:sp>
      <p:sp>
        <p:nvSpPr>
          <p:cNvPr id="3" name="內容版面配置區 2"/>
          <p:cNvSpPr>
            <a:spLocks noGrp="1"/>
          </p:cNvSpPr>
          <p:nvPr>
            <p:ph idx="1"/>
          </p:nvPr>
        </p:nvSpPr>
        <p:spPr>
          <a:xfrm>
            <a:off x="278027" y="1865754"/>
            <a:ext cx="5595551" cy="1263564"/>
          </a:xfrm>
        </p:spPr>
        <p:txBody>
          <a:bodyPr>
            <a:normAutofit fontScale="77500" lnSpcReduction="20000"/>
          </a:bodyPr>
          <a:lstStyle/>
          <a:p>
            <a:pPr>
              <a:buFont typeface="Wingdings" panose="05000000000000000000" pitchFamily="2" charset="2"/>
              <a:buChar char="Ø"/>
            </a:pPr>
            <a:r>
              <a:rPr lang="en-US" altLang="zh-TW" b="1" dirty="0"/>
              <a:t>Wireshark</a:t>
            </a:r>
            <a:r>
              <a:rPr lang="zh-TW" altLang="en-US" dirty="0"/>
              <a:t>（前稱</a:t>
            </a:r>
            <a:r>
              <a:rPr lang="en-US" altLang="zh-TW" b="1" dirty="0"/>
              <a:t>Ethereal</a:t>
            </a:r>
            <a:r>
              <a:rPr lang="zh-TW" altLang="en-US" dirty="0"/>
              <a:t>）是一個免費開源的網路</a:t>
            </a:r>
            <a:r>
              <a:rPr lang="zh-TW" altLang="en-US" dirty="0">
                <a:hlinkClick r:id="rId2" tooltip="封包"/>
              </a:rPr>
              <a:t>封包</a:t>
            </a:r>
            <a:r>
              <a:rPr lang="zh-TW" altLang="en-US" dirty="0"/>
              <a:t>分析</a:t>
            </a:r>
            <a:r>
              <a:rPr lang="zh-TW" altLang="en-US" dirty="0" smtClean="0"/>
              <a:t>軟體</a:t>
            </a:r>
            <a:endParaRPr lang="en-US" altLang="zh-TW" dirty="0"/>
          </a:p>
          <a:p>
            <a:pPr>
              <a:buFont typeface="Wingdings" panose="05000000000000000000" pitchFamily="2" charset="2"/>
              <a:buChar char="Ø"/>
            </a:pPr>
            <a:r>
              <a:rPr lang="zh-TW" altLang="en-US" dirty="0" smtClean="0"/>
              <a:t>網路</a:t>
            </a:r>
            <a:r>
              <a:rPr lang="zh-TW" altLang="en-US" dirty="0"/>
              <a:t>封包分析軟體的功能是</a:t>
            </a:r>
            <a:r>
              <a:rPr lang="zh-TW" altLang="en-US" b="1" dirty="0">
                <a:solidFill>
                  <a:srgbClr val="FF0000"/>
                </a:solidFill>
                <a:effectLst>
                  <a:outerShdw blurRad="38100" dist="38100" dir="2700000" algn="tl">
                    <a:srgbClr val="000000">
                      <a:alpha val="43137"/>
                    </a:srgbClr>
                  </a:outerShdw>
                </a:effectLst>
              </a:rPr>
              <a:t>截取網路封包</a:t>
            </a:r>
            <a:r>
              <a:rPr lang="zh-TW" altLang="en-US" dirty="0"/>
              <a:t>，並盡可能顯示出最為</a:t>
            </a:r>
            <a:r>
              <a:rPr lang="zh-TW" altLang="en-US" b="1" dirty="0">
                <a:solidFill>
                  <a:srgbClr val="00B050"/>
                </a:solidFill>
                <a:effectLst>
                  <a:outerShdw blurRad="38100" dist="38100" dir="2700000" algn="tl">
                    <a:srgbClr val="000000">
                      <a:alpha val="43137"/>
                    </a:srgbClr>
                  </a:outerShdw>
                </a:effectLst>
              </a:rPr>
              <a:t>詳細的</a:t>
            </a:r>
            <a:r>
              <a:rPr lang="zh-TW" altLang="en-US" b="1" dirty="0">
                <a:effectLst>
                  <a:outerShdw blurRad="38100" dist="38100" dir="2700000" algn="tl">
                    <a:srgbClr val="000000">
                      <a:alpha val="43137"/>
                    </a:srgbClr>
                  </a:outerShdw>
                </a:effectLst>
              </a:rPr>
              <a:t>網路封包資料</a:t>
            </a:r>
            <a:r>
              <a:rPr lang="zh-TW" altLang="en-US" dirty="0" smtClean="0"/>
              <a:t>。</a:t>
            </a:r>
            <a:endParaRPr lang="en-US" altLang="zh-TW" dirty="0" smtClean="0"/>
          </a:p>
          <a:p>
            <a:endParaRPr lang="en-US" altLang="zh-TW" dirty="0"/>
          </a:p>
          <a:p>
            <a:endParaRPr lang="zh-TW" altLang="en-US" dirty="0"/>
          </a:p>
        </p:txBody>
      </p:sp>
      <p:sp>
        <p:nvSpPr>
          <p:cNvPr id="4" name="矩形 3"/>
          <p:cNvSpPr/>
          <p:nvPr/>
        </p:nvSpPr>
        <p:spPr>
          <a:xfrm>
            <a:off x="65902" y="3872567"/>
            <a:ext cx="5855387" cy="2369880"/>
          </a:xfrm>
          <a:prstGeom prst="rect">
            <a:avLst/>
          </a:prstGeom>
        </p:spPr>
        <p:txBody>
          <a:bodyPr wrap="square">
            <a:spAutoFit/>
          </a:bodyPr>
          <a:lstStyle/>
          <a:p>
            <a:r>
              <a:rPr lang="en-US" altLang="zh-TW" sz="2800" b="1" dirty="0"/>
              <a:t>Wireshark</a:t>
            </a:r>
            <a:r>
              <a:rPr lang="zh-TW" altLang="en-US" sz="2800" b="1" dirty="0"/>
              <a:t>使用情境</a:t>
            </a:r>
            <a:r>
              <a:rPr lang="en-US" altLang="zh-TW" sz="2800" b="1" dirty="0"/>
              <a:t>:</a:t>
            </a:r>
            <a:endParaRPr lang="zh-TW" altLang="en-US" sz="2800" b="1" dirty="0"/>
          </a:p>
          <a:p>
            <a:pPr marL="742950" lvl="1" indent="-285750">
              <a:buFont typeface="Wingdings" panose="05000000000000000000" pitchFamily="2" charset="2"/>
              <a:buChar char="Ø"/>
            </a:pPr>
            <a:r>
              <a:rPr lang="zh-TW" altLang="en-US" sz="2000" b="1" dirty="0">
                <a:effectLst>
                  <a:outerShdw blurRad="38100" dist="38100" dir="2700000" algn="tl">
                    <a:srgbClr val="000000">
                      <a:alpha val="43137"/>
                    </a:srgbClr>
                  </a:outerShdw>
                </a:effectLst>
              </a:rPr>
              <a:t>網路管理員</a:t>
            </a:r>
            <a:r>
              <a:rPr lang="zh-TW" altLang="en-US" sz="2000" dirty="0"/>
              <a:t>使用</a:t>
            </a:r>
            <a:r>
              <a:rPr lang="en-US" altLang="zh-TW" sz="2000" dirty="0"/>
              <a:t>Wireshark</a:t>
            </a:r>
            <a:r>
              <a:rPr lang="zh-TW" altLang="en-US" sz="2000" dirty="0"/>
              <a:t>來檢測網路問題</a:t>
            </a:r>
          </a:p>
          <a:p>
            <a:pPr marL="742950" lvl="1" indent="-285750">
              <a:buFont typeface="Wingdings" panose="05000000000000000000" pitchFamily="2" charset="2"/>
              <a:buChar char="Ø"/>
            </a:pPr>
            <a:r>
              <a:rPr lang="zh-TW" altLang="en-US" sz="2000" b="1" dirty="0">
                <a:solidFill>
                  <a:srgbClr val="C00000"/>
                </a:solidFill>
                <a:effectLst>
                  <a:outerShdw blurRad="38100" dist="38100" dir="2700000" algn="tl">
                    <a:srgbClr val="000000">
                      <a:alpha val="43137"/>
                    </a:srgbClr>
                  </a:outerShdw>
                </a:effectLst>
              </a:rPr>
              <a:t>網路安全工程師</a:t>
            </a:r>
            <a:r>
              <a:rPr lang="zh-TW" altLang="en-US" sz="2000" dirty="0"/>
              <a:t>使用</a:t>
            </a:r>
            <a:r>
              <a:rPr lang="en-US" altLang="zh-TW" sz="2000" dirty="0"/>
              <a:t>Wireshark</a:t>
            </a:r>
            <a:r>
              <a:rPr lang="zh-TW" altLang="en-US" sz="2000" dirty="0"/>
              <a:t>來檢查資訊安全相關問題</a:t>
            </a:r>
          </a:p>
          <a:p>
            <a:pPr marL="742950" lvl="1" indent="-285750">
              <a:buFont typeface="Wingdings" panose="05000000000000000000" pitchFamily="2" charset="2"/>
              <a:buChar char="Ø"/>
            </a:pPr>
            <a:r>
              <a:rPr lang="zh-TW" altLang="en-US" sz="2000" dirty="0"/>
              <a:t>開發者使用</a:t>
            </a:r>
            <a:r>
              <a:rPr lang="en-US" altLang="zh-TW" sz="2000" dirty="0"/>
              <a:t>Wireshark</a:t>
            </a:r>
            <a:r>
              <a:rPr lang="zh-TW" altLang="en-US" sz="2000" dirty="0"/>
              <a:t>來為新的通訊協定除錯</a:t>
            </a:r>
          </a:p>
          <a:p>
            <a:pPr marL="742950" lvl="1" indent="-285750">
              <a:buFont typeface="Wingdings" panose="05000000000000000000" pitchFamily="2" charset="2"/>
              <a:buChar char="Ø"/>
            </a:pPr>
            <a:r>
              <a:rPr lang="zh-TW" altLang="en-US" sz="2000" dirty="0"/>
              <a:t>普通使用者使用</a:t>
            </a:r>
            <a:r>
              <a:rPr lang="en-US" altLang="zh-TW" sz="2000" dirty="0"/>
              <a:t>Wireshark</a:t>
            </a:r>
            <a:r>
              <a:rPr lang="zh-TW" altLang="en-US" sz="2000" dirty="0"/>
              <a:t>來學習網路協定的相關知識</a:t>
            </a:r>
          </a:p>
        </p:txBody>
      </p:sp>
      <p:sp>
        <p:nvSpPr>
          <p:cNvPr id="5" name="投影片編號版面配置區 4"/>
          <p:cNvSpPr>
            <a:spLocks noGrp="1"/>
          </p:cNvSpPr>
          <p:nvPr>
            <p:ph type="sldNum" sz="quarter" idx="12"/>
          </p:nvPr>
        </p:nvSpPr>
        <p:spPr/>
        <p:txBody>
          <a:bodyPr/>
          <a:lstStyle/>
          <a:p>
            <a:fld id="{B48403DD-6E6F-4126-B9A9-0E8A94E5A4BF}" type="slidenum">
              <a:rPr lang="zh-TW" altLang="en-US" smtClean="0"/>
              <a:t>8</a:t>
            </a:fld>
            <a:endParaRPr lang="zh-TW" altLang="en-US"/>
          </a:p>
        </p:txBody>
      </p:sp>
      <p:pic>
        <p:nvPicPr>
          <p:cNvPr id="6" name="圖片 5"/>
          <p:cNvPicPr>
            <a:picLocks noChangeAspect="1"/>
          </p:cNvPicPr>
          <p:nvPr/>
        </p:nvPicPr>
        <p:blipFill>
          <a:blip r:embed="rId3"/>
          <a:stretch>
            <a:fillRect/>
          </a:stretch>
        </p:blipFill>
        <p:spPr>
          <a:xfrm>
            <a:off x="8791900" y="420242"/>
            <a:ext cx="3218799" cy="1109931"/>
          </a:xfrm>
          <a:prstGeom prst="rect">
            <a:avLst/>
          </a:prstGeom>
        </p:spPr>
      </p:pic>
      <p:pic>
        <p:nvPicPr>
          <p:cNvPr id="7" name="內容版面配置區 4"/>
          <p:cNvPicPr>
            <a:picLocks noChangeAspect="1"/>
          </p:cNvPicPr>
          <p:nvPr/>
        </p:nvPicPr>
        <p:blipFill>
          <a:blip r:embed="rId4"/>
          <a:stretch>
            <a:fillRect/>
          </a:stretch>
        </p:blipFill>
        <p:spPr>
          <a:xfrm>
            <a:off x="8946438" y="2496065"/>
            <a:ext cx="3011919" cy="4136368"/>
          </a:xfrm>
          <a:prstGeom prst="rect">
            <a:avLst/>
          </a:prstGeom>
        </p:spPr>
      </p:pic>
      <p:pic>
        <p:nvPicPr>
          <p:cNvPr id="8" name="圖片 7"/>
          <p:cNvPicPr>
            <a:picLocks noChangeAspect="1"/>
          </p:cNvPicPr>
          <p:nvPr/>
        </p:nvPicPr>
        <p:blipFill>
          <a:blip r:embed="rId5"/>
          <a:stretch>
            <a:fillRect/>
          </a:stretch>
        </p:blipFill>
        <p:spPr>
          <a:xfrm>
            <a:off x="5988783" y="1865754"/>
            <a:ext cx="2890161" cy="3560278"/>
          </a:xfrm>
          <a:prstGeom prst="rect">
            <a:avLst/>
          </a:prstGeom>
        </p:spPr>
      </p:pic>
      <p:sp>
        <p:nvSpPr>
          <p:cNvPr id="9" name="矩形 8"/>
          <p:cNvSpPr/>
          <p:nvPr/>
        </p:nvSpPr>
        <p:spPr>
          <a:xfrm>
            <a:off x="278027" y="3197719"/>
            <a:ext cx="4050019" cy="369332"/>
          </a:xfrm>
          <a:prstGeom prst="rect">
            <a:avLst/>
          </a:prstGeom>
        </p:spPr>
        <p:txBody>
          <a:bodyPr wrap="none">
            <a:spAutoFit/>
          </a:bodyPr>
          <a:lstStyle/>
          <a:p>
            <a:r>
              <a:rPr lang="en-US" altLang="zh-TW" dirty="0" smtClean="0"/>
              <a:t>Stable Release (2.4.2) • October 10, 2017</a:t>
            </a:r>
            <a:endParaRPr lang="zh-TW" altLang="en-US" dirty="0"/>
          </a:p>
        </p:txBody>
      </p:sp>
      <p:sp>
        <p:nvSpPr>
          <p:cNvPr id="10" name="矩形 9"/>
          <p:cNvSpPr/>
          <p:nvPr/>
        </p:nvSpPr>
        <p:spPr>
          <a:xfrm>
            <a:off x="2523400" y="129636"/>
            <a:ext cx="2713243" cy="369332"/>
          </a:xfrm>
          <a:prstGeom prst="rect">
            <a:avLst/>
          </a:prstGeom>
        </p:spPr>
        <p:txBody>
          <a:bodyPr wrap="none">
            <a:spAutoFit/>
          </a:bodyPr>
          <a:lstStyle/>
          <a:p>
            <a:r>
              <a:rPr lang="en-US" altLang="zh-TW" dirty="0" smtClean="0"/>
              <a:t>https://wiki.wireshark.org/</a:t>
            </a:r>
            <a:endParaRPr lang="zh-TW" altLang="en-US" dirty="0"/>
          </a:p>
        </p:txBody>
      </p:sp>
    </p:spTree>
    <p:extLst>
      <p:ext uri="{BB962C8B-B14F-4D97-AF65-F5344CB8AC3E}">
        <p14:creationId xmlns:p14="http://schemas.microsoft.com/office/powerpoint/2010/main" val="2318156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517547" y="1716468"/>
            <a:ext cx="8125985" cy="5022999"/>
          </a:xfrm>
          <a:prstGeom prst="rect">
            <a:avLst/>
          </a:prstGeom>
        </p:spPr>
      </p:pic>
      <p:sp>
        <p:nvSpPr>
          <p:cNvPr id="5" name="標題 1"/>
          <p:cNvSpPr>
            <a:spLocks noGrp="1"/>
          </p:cNvSpPr>
          <p:nvPr>
            <p:ph type="title"/>
          </p:nvPr>
        </p:nvSpPr>
        <p:spPr>
          <a:xfrm>
            <a:off x="65903" y="533168"/>
            <a:ext cx="12192000" cy="1027070"/>
          </a:xfrm>
          <a:solidFill>
            <a:schemeClr val="accent6">
              <a:lumMod val="50000"/>
            </a:schemeClr>
          </a:solidFill>
        </p:spPr>
        <p:txBody>
          <a:bodyPr>
            <a:normAutofit fontScale="90000"/>
          </a:bodyPr>
          <a:lstStyle/>
          <a:p>
            <a:r>
              <a:rPr lang="en-US" altLang="zh-TW" b="1" dirty="0" smtClean="0">
                <a:solidFill>
                  <a:schemeClr val="bg1"/>
                </a:solidFill>
                <a:effectLst>
                  <a:outerShdw blurRad="38100" dist="38100" dir="2700000" algn="tl">
                    <a:srgbClr val="000000">
                      <a:alpha val="43137"/>
                    </a:srgbClr>
                  </a:outerShdw>
                </a:effectLst>
              </a:rPr>
              <a:t>Wireshark</a:t>
            </a:r>
            <a:br>
              <a:rPr lang="en-US" altLang="zh-TW" b="1" dirty="0" smtClean="0">
                <a:solidFill>
                  <a:schemeClr val="bg1"/>
                </a:solidFill>
                <a:effectLst>
                  <a:outerShdw blurRad="38100" dist="38100" dir="2700000" algn="tl">
                    <a:srgbClr val="000000">
                      <a:alpha val="43137"/>
                    </a:srgbClr>
                  </a:outerShdw>
                </a:effectLst>
              </a:rPr>
            </a:br>
            <a:r>
              <a:rPr lang="en-US" altLang="zh-TW" sz="2800" b="1" dirty="0" smtClean="0">
                <a:solidFill>
                  <a:schemeClr val="bg1"/>
                </a:solidFill>
                <a:effectLst>
                  <a:outerShdw blurRad="38100" dist="38100" dir="2700000" algn="tl">
                    <a:srgbClr val="000000">
                      <a:alpha val="43137"/>
                    </a:srgbClr>
                  </a:outerShdw>
                </a:effectLst>
              </a:rPr>
              <a:t>https://www.wireshark.org/</a:t>
            </a:r>
            <a:endParaRPr lang="zh-TW" altLang="en-US" sz="2800" b="1" dirty="0">
              <a:solidFill>
                <a:schemeClr val="bg1"/>
              </a:solidFill>
              <a:effectLst>
                <a:outerShdw blurRad="38100" dist="38100" dir="2700000" algn="tl">
                  <a:srgbClr val="000000">
                    <a:alpha val="43137"/>
                  </a:srgbClr>
                </a:outerShdw>
              </a:effectLst>
            </a:endParaRPr>
          </a:p>
        </p:txBody>
      </p:sp>
      <p:pic>
        <p:nvPicPr>
          <p:cNvPr id="10" name="圖片 9"/>
          <p:cNvPicPr>
            <a:picLocks noChangeAspect="1"/>
          </p:cNvPicPr>
          <p:nvPr/>
        </p:nvPicPr>
        <p:blipFill>
          <a:blip r:embed="rId3"/>
          <a:stretch>
            <a:fillRect/>
          </a:stretch>
        </p:blipFill>
        <p:spPr>
          <a:xfrm>
            <a:off x="741319" y="3328182"/>
            <a:ext cx="10254361" cy="1457070"/>
          </a:xfrm>
          <a:prstGeom prst="rect">
            <a:avLst/>
          </a:prstGeom>
        </p:spPr>
      </p:pic>
      <p:pic>
        <p:nvPicPr>
          <p:cNvPr id="11" name="圖片 10"/>
          <p:cNvPicPr>
            <a:picLocks noChangeAspect="1"/>
          </p:cNvPicPr>
          <p:nvPr/>
        </p:nvPicPr>
        <p:blipFill>
          <a:blip r:embed="rId4"/>
          <a:stretch>
            <a:fillRect/>
          </a:stretch>
        </p:blipFill>
        <p:spPr>
          <a:xfrm>
            <a:off x="8791900" y="420242"/>
            <a:ext cx="3218799" cy="1109931"/>
          </a:xfrm>
          <a:prstGeom prst="rect">
            <a:avLst/>
          </a:prstGeom>
        </p:spPr>
      </p:pic>
      <p:sp>
        <p:nvSpPr>
          <p:cNvPr id="2" name="橢圓 1"/>
          <p:cNvSpPr/>
          <p:nvPr/>
        </p:nvSpPr>
        <p:spPr>
          <a:xfrm>
            <a:off x="2084173" y="3781168"/>
            <a:ext cx="502508" cy="4860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a:off x="1120346" y="2685535"/>
            <a:ext cx="1029730" cy="10873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4254248" y="1978627"/>
            <a:ext cx="1095037" cy="13495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823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2109</Words>
  <Application>Microsoft Office PowerPoint</Application>
  <PresentationFormat>自訂</PresentationFormat>
  <Paragraphs>350</Paragraphs>
  <Slides>43</Slides>
  <Notes>0</Notes>
  <HiddenSlides>0</HiddenSlides>
  <MMClips>0</MMClips>
  <ScaleCrop>false</ScaleCrop>
  <HeadingPairs>
    <vt:vector size="4" baseType="variant">
      <vt:variant>
        <vt:lpstr>佈景主題</vt:lpstr>
      </vt:variant>
      <vt:variant>
        <vt:i4>1</vt:i4>
      </vt:variant>
      <vt:variant>
        <vt:lpstr>投影片標題</vt:lpstr>
      </vt:variant>
      <vt:variant>
        <vt:i4>43</vt:i4>
      </vt:variant>
    </vt:vector>
  </HeadingPairs>
  <TitlesOfParts>
    <vt:vector size="44" baseType="lpstr">
      <vt:lpstr>Office 佈景主題</vt:lpstr>
      <vt:lpstr>網路安全 之 網路鑑識</vt:lpstr>
      <vt:lpstr>PowerPoint 簡報</vt:lpstr>
      <vt:lpstr>Network Forensics https://en.wikipedia.org/wiki/Network_forensics</vt:lpstr>
      <vt:lpstr>PowerPoint 簡報</vt:lpstr>
      <vt:lpstr>PowerPoint 簡報</vt:lpstr>
      <vt:lpstr>PowerPoint 簡報</vt:lpstr>
      <vt:lpstr>PowerPoint 簡報</vt:lpstr>
      <vt:lpstr>Wireshark https://www.wireshark.org/</vt:lpstr>
      <vt:lpstr>Wireshark https://www.wireshark.org/</vt:lpstr>
      <vt:lpstr>PowerPoint 簡報</vt:lpstr>
      <vt:lpstr>PowerPoint 簡報</vt:lpstr>
      <vt:lpstr>PowerPoint 簡報</vt:lpstr>
      <vt:lpstr>PowerPoint 簡報</vt:lpstr>
      <vt:lpstr>推薦好書</vt:lpstr>
      <vt:lpstr>PowerPoint 簡報</vt:lpstr>
      <vt:lpstr>PowerPoint 簡報</vt:lpstr>
      <vt:lpstr>題目敘述</vt:lpstr>
      <vt:lpstr>PowerPoint 簡報</vt:lpstr>
      <vt:lpstr>PowerPoint 簡報</vt:lpstr>
      <vt:lpstr>題目敘述</vt:lpstr>
      <vt:lpstr>PowerPoint 簡報</vt:lpstr>
      <vt:lpstr>PowerPoint 簡報</vt:lpstr>
      <vt:lpstr>題目敘述</vt:lpstr>
      <vt:lpstr>PowerPoint 簡報</vt:lpstr>
      <vt:lpstr>PowerPoint 簡報</vt:lpstr>
      <vt:lpstr>PowerPoint 簡報</vt:lpstr>
      <vt:lpstr>PowerPoint 簡報</vt:lpstr>
      <vt:lpstr>題目敘述</vt:lpstr>
      <vt:lpstr>PowerPoint 簡報</vt:lpstr>
      <vt:lpstr>PowerPoint 簡報</vt:lpstr>
      <vt:lpstr>PowerPoint 簡報</vt:lpstr>
      <vt:lpstr>PowerPoint 簡報</vt:lpstr>
      <vt:lpstr>PowerPoint 簡報</vt:lpstr>
      <vt:lpstr>PowerPoint 簡報</vt:lpstr>
      <vt:lpstr>PowerPoint 簡報</vt:lpstr>
      <vt:lpstr>Tshark https://www.wireshark.org/docs/man-pages/tshark.html</vt:lpstr>
      <vt:lpstr>tshark常用指令 https://read01.com/zh-tw/KBnx4.html#.Wf8qPVuCyUk</vt:lpstr>
      <vt:lpstr>tshark常用指令 https://my.oschina.net/chuangpoyao/blog/67377</vt:lpstr>
      <vt:lpstr>PowerPoint 簡報</vt:lpstr>
      <vt:lpstr>PowerPoint 簡報</vt:lpstr>
      <vt:lpstr>Open Source Network Forensic Analysis Tool (NFAT)  https://www.xplico.org/</vt:lpstr>
      <vt:lpstr>Scapy: the python-based interactive packet manipulation program &amp; library http://www.secdev.org/projects/scapy/</vt:lpstr>
      <vt:lpstr>Dshell ::network forensic analysis framework https://github.com/USArmyResearchLab/Dshell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TB</cp:lastModifiedBy>
  <cp:revision>14</cp:revision>
  <dcterms:created xsi:type="dcterms:W3CDTF">2018-01-18T19:23:12Z</dcterms:created>
  <dcterms:modified xsi:type="dcterms:W3CDTF">2019-03-04T11:48:12Z</dcterms:modified>
</cp:coreProperties>
</file>